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handoutMasterIdLst>
    <p:handoutMasterId r:id="rId102"/>
  </p:handoutMasterIdLst>
  <p:sldIdLst>
    <p:sldId id="3631" r:id="rId2"/>
    <p:sldId id="3632" r:id="rId3"/>
    <p:sldId id="3633" r:id="rId4"/>
    <p:sldId id="3634" r:id="rId5"/>
    <p:sldId id="3635" r:id="rId6"/>
    <p:sldId id="3636" r:id="rId7"/>
    <p:sldId id="3637" r:id="rId8"/>
    <p:sldId id="3638" r:id="rId9"/>
    <p:sldId id="3639" r:id="rId10"/>
    <p:sldId id="3640" r:id="rId11"/>
    <p:sldId id="3641" r:id="rId12"/>
    <p:sldId id="3642" r:id="rId13"/>
    <p:sldId id="3643" r:id="rId14"/>
    <p:sldId id="3644" r:id="rId15"/>
    <p:sldId id="3645" r:id="rId16"/>
    <p:sldId id="3646" r:id="rId17"/>
    <p:sldId id="3647" r:id="rId18"/>
    <p:sldId id="3648" r:id="rId19"/>
    <p:sldId id="3650" r:id="rId20"/>
    <p:sldId id="3651" r:id="rId21"/>
    <p:sldId id="3652" r:id="rId22"/>
    <p:sldId id="3653" r:id="rId23"/>
    <p:sldId id="3654" r:id="rId24"/>
    <p:sldId id="3655" r:id="rId25"/>
    <p:sldId id="3656" r:id="rId26"/>
    <p:sldId id="3657" r:id="rId27"/>
    <p:sldId id="3658" r:id="rId28"/>
    <p:sldId id="3804" r:id="rId29"/>
    <p:sldId id="3659" r:id="rId30"/>
    <p:sldId id="3660" r:id="rId31"/>
    <p:sldId id="3661" r:id="rId32"/>
    <p:sldId id="3662" r:id="rId33"/>
    <p:sldId id="3663" r:id="rId34"/>
    <p:sldId id="3664" r:id="rId35"/>
    <p:sldId id="3665" r:id="rId36"/>
    <p:sldId id="3666" r:id="rId37"/>
    <p:sldId id="3667" r:id="rId38"/>
    <p:sldId id="3668" r:id="rId39"/>
    <p:sldId id="3669" r:id="rId40"/>
    <p:sldId id="3670" r:id="rId41"/>
    <p:sldId id="3671" r:id="rId42"/>
    <p:sldId id="3672" r:id="rId43"/>
    <p:sldId id="3673" r:id="rId44"/>
    <p:sldId id="3674" r:id="rId45"/>
    <p:sldId id="3675" r:id="rId46"/>
    <p:sldId id="3676" r:id="rId47"/>
    <p:sldId id="3677" r:id="rId48"/>
    <p:sldId id="3678" r:id="rId49"/>
    <p:sldId id="3679" r:id="rId50"/>
    <p:sldId id="3680" r:id="rId51"/>
    <p:sldId id="3681" r:id="rId52"/>
    <p:sldId id="3682" r:id="rId53"/>
    <p:sldId id="3807" r:id="rId54"/>
    <p:sldId id="3683" r:id="rId55"/>
    <p:sldId id="3684" r:id="rId56"/>
    <p:sldId id="3685" r:id="rId57"/>
    <p:sldId id="3686" r:id="rId58"/>
    <p:sldId id="3687" r:id="rId59"/>
    <p:sldId id="3688" r:id="rId60"/>
    <p:sldId id="3689" r:id="rId61"/>
    <p:sldId id="3690" r:id="rId62"/>
    <p:sldId id="3691" r:id="rId63"/>
    <p:sldId id="3692" r:id="rId64"/>
    <p:sldId id="3693" r:id="rId65"/>
    <p:sldId id="3694" r:id="rId66"/>
    <p:sldId id="3695" r:id="rId67"/>
    <p:sldId id="3696" r:id="rId68"/>
    <p:sldId id="3697" r:id="rId69"/>
    <p:sldId id="3698" r:id="rId70"/>
    <p:sldId id="3699" r:id="rId71"/>
    <p:sldId id="3700" r:id="rId72"/>
    <p:sldId id="3701" r:id="rId73"/>
    <p:sldId id="3702" r:id="rId74"/>
    <p:sldId id="3703" r:id="rId75"/>
    <p:sldId id="3704" r:id="rId76"/>
    <p:sldId id="3705" r:id="rId77"/>
    <p:sldId id="3706" r:id="rId78"/>
    <p:sldId id="3707" r:id="rId79"/>
    <p:sldId id="3708" r:id="rId80"/>
    <p:sldId id="3808" r:id="rId81"/>
    <p:sldId id="3709" r:id="rId82"/>
    <p:sldId id="3710" r:id="rId83"/>
    <p:sldId id="3711" r:id="rId84"/>
    <p:sldId id="3712" r:id="rId85"/>
    <p:sldId id="3713" r:id="rId86"/>
    <p:sldId id="3714" r:id="rId87"/>
    <p:sldId id="3715" r:id="rId88"/>
    <p:sldId id="3716" r:id="rId89"/>
    <p:sldId id="3717" r:id="rId90"/>
    <p:sldId id="3719" r:id="rId91"/>
    <p:sldId id="3722" r:id="rId92"/>
    <p:sldId id="3723" r:id="rId93"/>
    <p:sldId id="3724" r:id="rId94"/>
    <p:sldId id="3725" r:id="rId95"/>
    <p:sldId id="3726" r:id="rId96"/>
    <p:sldId id="3727" r:id="rId97"/>
    <p:sldId id="3728" r:id="rId98"/>
    <p:sldId id="3729" r:id="rId99"/>
    <p:sldId id="3730" r:id="rId100"/>
  </p:sldIdLst>
  <p:sldSz cx="12192000" cy="6858000"/>
  <p:notesSz cx="6797675"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9252"/>
    <a:srgbClr val="F2A3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18" autoAdjust="0"/>
    <p:restoredTop sz="95105" autoAdjust="0"/>
  </p:normalViewPr>
  <p:slideViewPr>
    <p:cSldViewPr snapToGrid="0">
      <p:cViewPr varScale="1">
        <p:scale>
          <a:sx n="114" d="100"/>
          <a:sy n="114" d="100"/>
        </p:scale>
        <p:origin x="-438" y="-4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40F1FFF7-2BA0-475E-BFE7-C3F82A9A6946}" type="datetimeFigureOut">
              <a:rPr lang="en-GB" smtClean="0"/>
              <a:t>22/12/2023</a:t>
            </a:fld>
            <a:endParaRPr lang="en-GB"/>
          </a:p>
        </p:txBody>
      </p:sp>
      <p:sp>
        <p:nvSpPr>
          <p:cNvPr id="4" name="页脚占位符 3"/>
          <p:cNvSpPr>
            <a:spLocks noGrp="1"/>
          </p:cNvSpPr>
          <p:nvPr>
            <p:ph type="ftr" sz="quarter" idx="2"/>
          </p:nvPr>
        </p:nvSpPr>
        <p:spPr>
          <a:xfrm>
            <a:off x="0" y="9431338"/>
            <a:ext cx="2946400" cy="498475"/>
          </a:xfrm>
          <a:prstGeom prst="rect">
            <a:avLst/>
          </a:prstGeom>
        </p:spPr>
        <p:txBody>
          <a:bodyPr vert="horz" lIns="91440" tIns="45720" rIns="91440" bIns="45720" rtlCol="0" anchor="b"/>
          <a:lstStyle>
            <a:lvl1pPr algn="l">
              <a:defRPr sz="1200"/>
            </a:lvl1pPr>
          </a:lstStyle>
          <a:p>
            <a:endParaRPr lang="en-GB"/>
          </a:p>
        </p:txBody>
      </p:sp>
      <p:sp>
        <p:nvSpPr>
          <p:cNvPr id="5" name="灯片编号占位符 4"/>
          <p:cNvSpPr>
            <a:spLocks noGrp="1"/>
          </p:cNvSpPr>
          <p:nvPr>
            <p:ph type="sldNum" sz="quarter" idx="3"/>
          </p:nvPr>
        </p:nvSpPr>
        <p:spPr>
          <a:xfrm>
            <a:off x="3849688" y="9431338"/>
            <a:ext cx="2946400" cy="498475"/>
          </a:xfrm>
          <a:prstGeom prst="rect">
            <a:avLst/>
          </a:prstGeom>
        </p:spPr>
        <p:txBody>
          <a:bodyPr vert="horz" lIns="91440" tIns="45720" rIns="91440" bIns="45720" rtlCol="0" anchor="b"/>
          <a:lstStyle>
            <a:lvl1pPr algn="r">
              <a:defRPr sz="1200"/>
            </a:lvl1pPr>
          </a:lstStyle>
          <a:p>
            <a:fld id="{1BFBE7BA-17BE-4C72-BDE9-93CAA4D0D651}" type="slidenum">
              <a:rPr lang="en-GB" smtClean="0"/>
              <a:t>‹#›</a:t>
            </a:fld>
            <a:endParaRPr lang="en-GB"/>
          </a:p>
        </p:txBody>
      </p:sp>
    </p:spTree>
    <p:extLst>
      <p:ext uri="{BB962C8B-B14F-4D97-AF65-F5344CB8AC3E}">
        <p14:creationId xmlns:p14="http://schemas.microsoft.com/office/powerpoint/2010/main" val="2572729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215"/>
          </a:xfrm>
          <a:prstGeom prst="rect">
            <a:avLst/>
          </a:prstGeom>
        </p:spPr>
        <p:txBody>
          <a:bodyPr vert="horz" lIns="91440" tIns="45720" rIns="91440" bIns="45720" rtlCol="0"/>
          <a:lstStyle>
            <a:lvl1pPr algn="r">
              <a:defRPr sz="1200"/>
            </a:lvl1pPr>
          </a:lstStyle>
          <a:p>
            <a:fld id="{D299A35E-D7B7-4081-8EA2-331D8425DDD3}" type="datetimeFigureOut">
              <a:rPr lang="en-US" smtClean="0"/>
              <a:t>12/22/2023</a:t>
            </a:fld>
            <a:endParaRPr lang="en-US"/>
          </a:p>
        </p:txBody>
      </p:sp>
      <p:sp>
        <p:nvSpPr>
          <p:cNvPr id="4" name="Slide Image Placeholder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8722"/>
            <a:ext cx="5438140" cy="390986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1600"/>
            <a:ext cx="2945659" cy="49821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1600"/>
            <a:ext cx="2945659" cy="498214"/>
          </a:xfrm>
          <a:prstGeom prst="rect">
            <a:avLst/>
          </a:prstGeom>
        </p:spPr>
        <p:txBody>
          <a:bodyPr vert="horz" lIns="91440" tIns="45720" rIns="91440" bIns="45720" rtlCol="0" anchor="b"/>
          <a:lstStyle>
            <a:lvl1pPr algn="r">
              <a:defRPr sz="1200"/>
            </a:lvl1pPr>
          </a:lstStyle>
          <a:p>
            <a:fld id="{46E4F44D-EE3C-4964-A9AD-F143B10001B6}" type="slidenum">
              <a:rPr lang="en-US" smtClean="0"/>
              <a:t>‹#›</a:t>
            </a:fld>
            <a:endParaRPr lang="en-US"/>
          </a:p>
        </p:txBody>
      </p:sp>
    </p:spTree>
    <p:extLst>
      <p:ext uri="{BB962C8B-B14F-4D97-AF65-F5344CB8AC3E}">
        <p14:creationId xmlns:p14="http://schemas.microsoft.com/office/powerpoint/2010/main" val="4206448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77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83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91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93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95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97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99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52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67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68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69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70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72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74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75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7F2C8D-8D87-49B7-913C-2F3E7CE150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782307A-827B-49D5-93D5-888506111A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08A13D66-163F-44AC-9E7C-288C45DCFC41}"/>
              </a:ext>
            </a:extLst>
          </p:cNvPr>
          <p:cNvSpPr>
            <a:spLocks noGrp="1"/>
          </p:cNvSpPr>
          <p:nvPr>
            <p:ph type="dt" sz="half" idx="10"/>
          </p:nvPr>
        </p:nvSpPr>
        <p:spPr/>
        <p:txBody>
          <a:bodyPr/>
          <a:lstStyle/>
          <a:p>
            <a:fld id="{2C8DE5C2-993C-4607-B26D-D4750998D4EC}" type="datetimeFigureOut">
              <a:rPr lang="en-US" smtClean="0"/>
              <a:t>12/22/2023</a:t>
            </a:fld>
            <a:endParaRPr lang="en-US"/>
          </a:p>
        </p:txBody>
      </p:sp>
      <p:sp>
        <p:nvSpPr>
          <p:cNvPr id="5" name="Footer Placeholder 4">
            <a:extLst>
              <a:ext uri="{FF2B5EF4-FFF2-40B4-BE49-F238E27FC236}">
                <a16:creationId xmlns:a16="http://schemas.microsoft.com/office/drawing/2014/main" xmlns="" id="{297BCF21-3CFD-4385-9DBC-F7BD17D8A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48E5275-B573-49CD-90AD-CB0DA97599F5}"/>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39205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3BAC9D-667A-4F8E-8A4B-5534E3501E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99AB3C54-24B0-464A-8D85-99A6883DC8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37B1B0D-7BB1-4E78-AD53-15520DE87041}"/>
              </a:ext>
            </a:extLst>
          </p:cNvPr>
          <p:cNvSpPr>
            <a:spLocks noGrp="1"/>
          </p:cNvSpPr>
          <p:nvPr>
            <p:ph type="dt" sz="half" idx="10"/>
          </p:nvPr>
        </p:nvSpPr>
        <p:spPr/>
        <p:txBody>
          <a:bodyPr/>
          <a:lstStyle/>
          <a:p>
            <a:fld id="{2C8DE5C2-993C-4607-B26D-D4750998D4EC}" type="datetimeFigureOut">
              <a:rPr lang="en-US" smtClean="0"/>
              <a:t>12/22/2023</a:t>
            </a:fld>
            <a:endParaRPr lang="en-US"/>
          </a:p>
        </p:txBody>
      </p:sp>
      <p:sp>
        <p:nvSpPr>
          <p:cNvPr id="5" name="Footer Placeholder 4">
            <a:extLst>
              <a:ext uri="{FF2B5EF4-FFF2-40B4-BE49-F238E27FC236}">
                <a16:creationId xmlns:a16="http://schemas.microsoft.com/office/drawing/2014/main" xmlns="" id="{925F90C4-EB39-462A-B466-D6BDB78E7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F819E79-F059-4C7A-8814-C7FE069902E8}"/>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925028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963A2FF-4678-4216-98BC-A82B1465AF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16284147-CDB3-4F8F-AD86-029641C3E6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48C6FF-7F91-4CDE-95B6-82CD5089D2A0}"/>
              </a:ext>
            </a:extLst>
          </p:cNvPr>
          <p:cNvSpPr>
            <a:spLocks noGrp="1"/>
          </p:cNvSpPr>
          <p:nvPr>
            <p:ph type="dt" sz="half" idx="10"/>
          </p:nvPr>
        </p:nvSpPr>
        <p:spPr/>
        <p:txBody>
          <a:bodyPr/>
          <a:lstStyle/>
          <a:p>
            <a:fld id="{2C8DE5C2-993C-4607-B26D-D4750998D4EC}" type="datetimeFigureOut">
              <a:rPr lang="en-US" smtClean="0"/>
              <a:t>12/22/2023</a:t>
            </a:fld>
            <a:endParaRPr lang="en-US"/>
          </a:p>
        </p:txBody>
      </p:sp>
      <p:sp>
        <p:nvSpPr>
          <p:cNvPr id="5" name="Footer Placeholder 4">
            <a:extLst>
              <a:ext uri="{FF2B5EF4-FFF2-40B4-BE49-F238E27FC236}">
                <a16:creationId xmlns:a16="http://schemas.microsoft.com/office/drawing/2014/main" xmlns="" id="{C4E431B2-6F17-46C5-9728-C9DF6803F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02F738F-8A91-493E-AE17-4C41E34E292B}"/>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57803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2FF930-BB1B-4E66-A750-14CDF2321D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91519BF-68A6-43AA-89F5-C81A45FBF3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85702ED-6F7F-4497-9059-B93C8F382FC7}"/>
              </a:ext>
            </a:extLst>
          </p:cNvPr>
          <p:cNvSpPr>
            <a:spLocks noGrp="1"/>
          </p:cNvSpPr>
          <p:nvPr>
            <p:ph type="dt" sz="half" idx="10"/>
          </p:nvPr>
        </p:nvSpPr>
        <p:spPr/>
        <p:txBody>
          <a:bodyPr/>
          <a:lstStyle/>
          <a:p>
            <a:fld id="{2C8DE5C2-993C-4607-B26D-D4750998D4EC}" type="datetimeFigureOut">
              <a:rPr lang="en-US" smtClean="0"/>
              <a:t>12/22/2023</a:t>
            </a:fld>
            <a:endParaRPr lang="en-US"/>
          </a:p>
        </p:txBody>
      </p:sp>
      <p:sp>
        <p:nvSpPr>
          <p:cNvPr id="5" name="Footer Placeholder 4">
            <a:extLst>
              <a:ext uri="{FF2B5EF4-FFF2-40B4-BE49-F238E27FC236}">
                <a16:creationId xmlns:a16="http://schemas.microsoft.com/office/drawing/2014/main" xmlns="" id="{2675094B-4552-47F8-A19A-C0E27DDEB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07916A4-49B7-4704-8CAC-115D1DEA9C13}"/>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71740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5C7C10-1A04-4D5D-88D6-E25C15B2AA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7D7FAE4-EC71-4F88-836E-08C97267F7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9FE76022-E15C-4FC6-85EE-406E479892B6}"/>
              </a:ext>
            </a:extLst>
          </p:cNvPr>
          <p:cNvSpPr>
            <a:spLocks noGrp="1"/>
          </p:cNvSpPr>
          <p:nvPr>
            <p:ph type="dt" sz="half" idx="10"/>
          </p:nvPr>
        </p:nvSpPr>
        <p:spPr/>
        <p:txBody>
          <a:bodyPr/>
          <a:lstStyle/>
          <a:p>
            <a:fld id="{2C8DE5C2-993C-4607-B26D-D4750998D4EC}" type="datetimeFigureOut">
              <a:rPr lang="en-US" smtClean="0"/>
              <a:t>12/22/2023</a:t>
            </a:fld>
            <a:endParaRPr lang="en-US"/>
          </a:p>
        </p:txBody>
      </p:sp>
      <p:sp>
        <p:nvSpPr>
          <p:cNvPr id="5" name="Footer Placeholder 4">
            <a:extLst>
              <a:ext uri="{FF2B5EF4-FFF2-40B4-BE49-F238E27FC236}">
                <a16:creationId xmlns:a16="http://schemas.microsoft.com/office/drawing/2014/main" xmlns="" id="{937DC579-3692-4E9B-B338-4EAEFB61A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DCDB079-213E-47A8-8BFE-6CB21B4D79A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07038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122CD8-DB14-4576-899F-2F2CE272EF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6AF43D7-F323-46C2-B5D7-236AA5AF65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D83D94A0-9200-4AC5-A43F-2BDC537726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78880A4B-B757-4DB9-B76F-9C884BC349C1}"/>
              </a:ext>
            </a:extLst>
          </p:cNvPr>
          <p:cNvSpPr>
            <a:spLocks noGrp="1"/>
          </p:cNvSpPr>
          <p:nvPr>
            <p:ph type="dt" sz="half" idx="10"/>
          </p:nvPr>
        </p:nvSpPr>
        <p:spPr/>
        <p:txBody>
          <a:bodyPr/>
          <a:lstStyle/>
          <a:p>
            <a:fld id="{2C8DE5C2-993C-4607-B26D-D4750998D4EC}" type="datetimeFigureOut">
              <a:rPr lang="en-US" smtClean="0"/>
              <a:t>12/22/2023</a:t>
            </a:fld>
            <a:endParaRPr lang="en-US"/>
          </a:p>
        </p:txBody>
      </p:sp>
      <p:sp>
        <p:nvSpPr>
          <p:cNvPr id="6" name="Footer Placeholder 5">
            <a:extLst>
              <a:ext uri="{FF2B5EF4-FFF2-40B4-BE49-F238E27FC236}">
                <a16:creationId xmlns:a16="http://schemas.microsoft.com/office/drawing/2014/main" xmlns="" id="{CF9B8ACA-D40F-4229-9841-511E5B71C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1FC1A17-3BF5-4EA5-BEFF-51260E8F739C}"/>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74083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1A95FE-0948-4BA1-8E48-1EB6D0A825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15A089F5-02CB-4DE6-8137-F5A641BFE8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4D60FF3C-480D-4C27-A5C0-3A0EF312E5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B86455D2-0EA6-45F2-ACFD-5B255D585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215001B6-1D21-4E2D-BFD9-31A494A76D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9B7D2297-CA0A-4D7C-88D0-B7E630DD7FD4}"/>
              </a:ext>
            </a:extLst>
          </p:cNvPr>
          <p:cNvSpPr>
            <a:spLocks noGrp="1"/>
          </p:cNvSpPr>
          <p:nvPr>
            <p:ph type="dt" sz="half" idx="10"/>
          </p:nvPr>
        </p:nvSpPr>
        <p:spPr/>
        <p:txBody>
          <a:bodyPr/>
          <a:lstStyle/>
          <a:p>
            <a:fld id="{2C8DE5C2-993C-4607-B26D-D4750998D4EC}" type="datetimeFigureOut">
              <a:rPr lang="en-US" smtClean="0"/>
              <a:t>12/22/2023</a:t>
            </a:fld>
            <a:endParaRPr lang="en-US"/>
          </a:p>
        </p:txBody>
      </p:sp>
      <p:sp>
        <p:nvSpPr>
          <p:cNvPr id="8" name="Footer Placeholder 7">
            <a:extLst>
              <a:ext uri="{FF2B5EF4-FFF2-40B4-BE49-F238E27FC236}">
                <a16:creationId xmlns:a16="http://schemas.microsoft.com/office/drawing/2014/main" xmlns="" id="{F8B61E68-94DE-4D18-85C2-D659E80492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2074391D-3478-49C6-A64F-7D922234981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597919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0B787D-CCE5-4351-A8D2-6FB40E4C6A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68D0080E-8BB7-4A2B-9E1E-A1884EAB7C8B}"/>
              </a:ext>
            </a:extLst>
          </p:cNvPr>
          <p:cNvSpPr>
            <a:spLocks noGrp="1"/>
          </p:cNvSpPr>
          <p:nvPr>
            <p:ph type="dt" sz="half" idx="10"/>
          </p:nvPr>
        </p:nvSpPr>
        <p:spPr/>
        <p:txBody>
          <a:bodyPr/>
          <a:lstStyle/>
          <a:p>
            <a:fld id="{2C8DE5C2-993C-4607-B26D-D4750998D4EC}" type="datetimeFigureOut">
              <a:rPr lang="en-US" smtClean="0"/>
              <a:t>12/22/2023</a:t>
            </a:fld>
            <a:endParaRPr lang="en-US"/>
          </a:p>
        </p:txBody>
      </p:sp>
      <p:sp>
        <p:nvSpPr>
          <p:cNvPr id="4" name="Footer Placeholder 3">
            <a:extLst>
              <a:ext uri="{FF2B5EF4-FFF2-40B4-BE49-F238E27FC236}">
                <a16:creationId xmlns:a16="http://schemas.microsoft.com/office/drawing/2014/main" xmlns="" id="{FC231991-0512-4363-BEC1-9F5FB2A4CF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DFB0BCDD-F844-4A3B-AFC4-D12972D0E38D}"/>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606937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22F588C-0B58-4656-A1BF-EEBC5FAFC90E}"/>
              </a:ext>
            </a:extLst>
          </p:cNvPr>
          <p:cNvSpPr>
            <a:spLocks noGrp="1"/>
          </p:cNvSpPr>
          <p:nvPr>
            <p:ph type="dt" sz="half" idx="10"/>
          </p:nvPr>
        </p:nvSpPr>
        <p:spPr/>
        <p:txBody>
          <a:bodyPr/>
          <a:lstStyle/>
          <a:p>
            <a:fld id="{2C8DE5C2-993C-4607-B26D-D4750998D4EC}" type="datetimeFigureOut">
              <a:rPr lang="en-US" smtClean="0"/>
              <a:t>12/22/2023</a:t>
            </a:fld>
            <a:endParaRPr lang="en-US"/>
          </a:p>
        </p:txBody>
      </p:sp>
      <p:sp>
        <p:nvSpPr>
          <p:cNvPr id="3" name="Footer Placeholder 2">
            <a:extLst>
              <a:ext uri="{FF2B5EF4-FFF2-40B4-BE49-F238E27FC236}">
                <a16:creationId xmlns:a16="http://schemas.microsoft.com/office/drawing/2014/main" xmlns="" id="{355D5C27-B9EB-4358-845D-80E984EFEF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3C80E9D9-71E6-4C4B-94D8-15A6D054D65F}"/>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70035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0D7AC6-3E96-4DF2-8B7B-8ED2ACA86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4AD3594C-6116-4D70-8609-3B3AE3B06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7F40EF22-48F6-40F9-98DA-773AAB2C7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1D922F2-9898-4FAD-84C3-E54D1A2B9486}"/>
              </a:ext>
            </a:extLst>
          </p:cNvPr>
          <p:cNvSpPr>
            <a:spLocks noGrp="1"/>
          </p:cNvSpPr>
          <p:nvPr>
            <p:ph type="dt" sz="half" idx="10"/>
          </p:nvPr>
        </p:nvSpPr>
        <p:spPr/>
        <p:txBody>
          <a:bodyPr/>
          <a:lstStyle/>
          <a:p>
            <a:fld id="{2C8DE5C2-993C-4607-B26D-D4750998D4EC}" type="datetimeFigureOut">
              <a:rPr lang="en-US" smtClean="0"/>
              <a:t>12/22/2023</a:t>
            </a:fld>
            <a:endParaRPr lang="en-US"/>
          </a:p>
        </p:txBody>
      </p:sp>
      <p:sp>
        <p:nvSpPr>
          <p:cNvPr id="6" name="Footer Placeholder 5">
            <a:extLst>
              <a:ext uri="{FF2B5EF4-FFF2-40B4-BE49-F238E27FC236}">
                <a16:creationId xmlns:a16="http://schemas.microsoft.com/office/drawing/2014/main" xmlns="" id="{6804D9C0-1537-41C1-A2E0-B949FC8C4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0394171-1D38-4BB1-B05F-4399CBF9FF1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23373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23BF37-234B-4CDC-9355-274310AF9A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298EEF5-627E-47C5-882D-E9FB795C49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7DD119AF-0700-4DB2-B0C2-497AE7D4A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BA68593-5F9E-4E5A-BFEB-7B311DCF793B}"/>
              </a:ext>
            </a:extLst>
          </p:cNvPr>
          <p:cNvSpPr>
            <a:spLocks noGrp="1"/>
          </p:cNvSpPr>
          <p:nvPr>
            <p:ph type="dt" sz="half" idx="10"/>
          </p:nvPr>
        </p:nvSpPr>
        <p:spPr/>
        <p:txBody>
          <a:bodyPr/>
          <a:lstStyle/>
          <a:p>
            <a:fld id="{2C8DE5C2-993C-4607-B26D-D4750998D4EC}" type="datetimeFigureOut">
              <a:rPr lang="en-US" smtClean="0"/>
              <a:t>12/22/2023</a:t>
            </a:fld>
            <a:endParaRPr lang="en-US"/>
          </a:p>
        </p:txBody>
      </p:sp>
      <p:sp>
        <p:nvSpPr>
          <p:cNvPr id="6" name="Footer Placeholder 5">
            <a:extLst>
              <a:ext uri="{FF2B5EF4-FFF2-40B4-BE49-F238E27FC236}">
                <a16:creationId xmlns:a16="http://schemas.microsoft.com/office/drawing/2014/main" xmlns="" id="{62C7370B-15E1-4CB0-9B85-006578F16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5CC3140-5AF3-4C9C-93D5-9F57668CAEA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1265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9710C75-A374-4D84-B806-79A414C181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8ABAD88-B91C-434B-9792-00329962BB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A9357FA-0154-4DB3-A3D3-332B7C577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8DE5C2-993C-4607-B26D-D4750998D4EC}" type="datetimeFigureOut">
              <a:rPr lang="en-US" smtClean="0"/>
              <a:t>12/22/2023</a:t>
            </a:fld>
            <a:endParaRPr lang="en-US"/>
          </a:p>
        </p:txBody>
      </p:sp>
      <p:sp>
        <p:nvSpPr>
          <p:cNvPr id="5" name="Footer Placeholder 4">
            <a:extLst>
              <a:ext uri="{FF2B5EF4-FFF2-40B4-BE49-F238E27FC236}">
                <a16:creationId xmlns:a16="http://schemas.microsoft.com/office/drawing/2014/main" xmlns="" id="{C7963CCD-B113-4C4B-BE1E-21FEF9B8A5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F2A76117-D1BF-4D9D-A2E9-B4F402BA51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9C5FF-F35B-42A8-986F-F5F50A539C6D}" type="slidenum">
              <a:rPr lang="en-US" smtClean="0"/>
              <a:t>‹#›</a:t>
            </a:fld>
            <a:endParaRPr lang="en-US"/>
          </a:p>
        </p:txBody>
      </p:sp>
    </p:spTree>
    <p:extLst>
      <p:ext uri="{BB962C8B-B14F-4D97-AF65-F5344CB8AC3E}">
        <p14:creationId xmlns:p14="http://schemas.microsoft.com/office/powerpoint/2010/main" val="1209910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Core Cloud Service Categories</a:t>
            </a:r>
          </a:p>
        </p:txBody>
      </p:sp>
      <p:sp>
        <p:nvSpPr>
          <p:cNvPr id="3" name="Content Placeholder 2"/>
          <p:cNvSpPr>
            <a:spLocks noGrp="1"/>
          </p:cNvSpPr>
          <p:nvPr>
            <p:ph idx="1"/>
          </p:nvPr>
        </p:nvSpPr>
        <p:spPr/>
        <p:txBody>
          <a:bodyPr>
            <a:normAutofit/>
          </a:bodyPr>
          <a:lstStyle/>
          <a:p>
            <a:r>
              <a:rPr lang="en-GB" sz="3600" dirty="0"/>
              <a:t>Cloud Compute Services</a:t>
            </a:r>
          </a:p>
          <a:p>
            <a:r>
              <a:rPr lang="en-GB" sz="3600" dirty="0"/>
              <a:t>Cloud Networking Services</a:t>
            </a:r>
          </a:p>
          <a:p>
            <a:r>
              <a:rPr lang="en-GB" sz="3600" dirty="0"/>
              <a:t>Cloud Storage Services</a:t>
            </a:r>
          </a:p>
          <a:p>
            <a:r>
              <a:rPr lang="en-GB" sz="3600" dirty="0"/>
              <a:t>Cloud Security, Identity, and Compliance Services</a:t>
            </a:r>
          </a:p>
          <a:p>
            <a:r>
              <a:rPr lang="en-GB" sz="3600" dirty="0">
                <a:solidFill>
                  <a:srgbClr val="FF0000"/>
                </a:solidFill>
              </a:rPr>
              <a:t>Cloud Analytics Services</a:t>
            </a:r>
          </a:p>
          <a:p>
            <a:r>
              <a:rPr lang="en-GB" sz="3600" dirty="0"/>
              <a:t>Cloud Database Services</a:t>
            </a:r>
          </a:p>
        </p:txBody>
      </p:sp>
    </p:spTree>
    <p:extLst>
      <p:ext uri="{BB962C8B-B14F-4D97-AF65-F5344CB8AC3E}">
        <p14:creationId xmlns:p14="http://schemas.microsoft.com/office/powerpoint/2010/main" val="2359755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lstStyle/>
          <a:p>
            <a:r>
              <a:t>Big Data </a:t>
            </a:r>
            <a:r>
              <a:rPr lang="en-US"/>
              <a:t>Analytics</a:t>
            </a:r>
          </a:p>
        </p:txBody>
      </p:sp>
      <p:sp>
        <p:nvSpPr>
          <p:cNvPr id="3" name="Content Placeholder 2"/>
          <p:cNvSpPr>
            <a:spLocks noGrp="1"/>
          </p:cNvSpPr>
          <p:nvPr>
            <p:ph idx="1"/>
          </p:nvPr>
        </p:nvSpPr>
        <p:spPr>
          <a:xfrm>
            <a:off x="838200" y="1825625"/>
            <a:ext cx="10515600" cy="4659630"/>
          </a:xfrm>
        </p:spPr>
        <p:txBody>
          <a:bodyPr>
            <a:normAutofit/>
          </a:bodyPr>
          <a:lstStyle/>
          <a:p>
            <a:r>
              <a:rPr lang="en-GB" altLang="en-US" sz="2400" dirty="0">
                <a:latin typeface="Arial" panose="020B0604020202020204" pitchFamily="34" charset="0"/>
                <a:cs typeface="Arial" panose="020B0604020202020204" pitchFamily="34" charset="0"/>
              </a:rPr>
              <a:t>Big Data analytics deals with </a:t>
            </a:r>
            <a:r>
              <a:rPr lang="en-GB" altLang="en-US" sz="2400" dirty="0">
                <a:solidFill>
                  <a:srgbClr val="FF0000"/>
                </a:solidFill>
                <a:latin typeface="Arial" panose="020B0604020202020204" pitchFamily="34" charset="0"/>
                <a:cs typeface="Arial" panose="020B0604020202020204" pitchFamily="34" charset="0"/>
              </a:rPr>
              <a:t>collection, storage, processing and analysis </a:t>
            </a:r>
            <a:r>
              <a:rPr lang="en-GB" altLang="en-US" sz="2400" dirty="0">
                <a:latin typeface="Arial" panose="020B0604020202020204" pitchFamily="34" charset="0"/>
                <a:cs typeface="Arial" panose="020B0604020202020204" pitchFamily="34" charset="0"/>
              </a:rPr>
              <a:t>of this massive-scale data. </a:t>
            </a:r>
          </a:p>
          <a:p>
            <a:r>
              <a:rPr lang="en-GB" altLang="en-US" sz="2400" dirty="0">
                <a:latin typeface="Arial" panose="020B0604020202020204" pitchFamily="34" charset="0"/>
                <a:cs typeface="Arial" panose="020B0604020202020204" pitchFamily="34" charset="0"/>
              </a:rPr>
              <a:t>Big data analytics involves several steps starting from </a:t>
            </a:r>
            <a:r>
              <a:rPr lang="en-GB" altLang="en-US" sz="2400" dirty="0">
                <a:solidFill>
                  <a:srgbClr val="FF0000"/>
                </a:solidFill>
                <a:latin typeface="Arial" panose="020B0604020202020204" pitchFamily="34" charset="0"/>
                <a:cs typeface="Arial" panose="020B0604020202020204" pitchFamily="34" charset="0"/>
              </a:rPr>
              <a:t>data cleansing, data munging (or wrangling), data processing and visualization.</a:t>
            </a:r>
            <a:r>
              <a:rPr lang="en-GB" altLang="en-US" sz="2400" dirty="0">
                <a:latin typeface="Arial" panose="020B0604020202020204" pitchFamily="34" charset="0"/>
                <a:cs typeface="Arial" panose="020B0604020202020204" pitchFamily="34" charset="0"/>
              </a:rPr>
              <a:t> </a:t>
            </a:r>
          </a:p>
          <a:p>
            <a:r>
              <a:rPr lang="en-GB" altLang="en-US" sz="2400" dirty="0">
                <a:latin typeface="Arial" panose="020B0604020202020204" pitchFamily="34" charset="0"/>
                <a:cs typeface="Arial" panose="020B0604020202020204" pitchFamily="34" charset="0"/>
              </a:rPr>
              <a:t>Specialized tools and frameworks are required for big data analysis when: </a:t>
            </a:r>
          </a:p>
          <a:p>
            <a:pPr lvl="1"/>
            <a:r>
              <a:rPr lang="en-GB" altLang="en-US" sz="1800" dirty="0">
                <a:latin typeface="Arial" panose="020B0604020202020204" pitchFamily="34" charset="0"/>
                <a:cs typeface="Arial" panose="020B0604020202020204" pitchFamily="34" charset="0"/>
              </a:rPr>
              <a:t>the volume of data involved is so large that it is difﬁcult to store, process and </a:t>
            </a:r>
            <a:r>
              <a:rPr lang="en-GB" altLang="en-US" sz="1800" dirty="0" err="1">
                <a:latin typeface="Arial" panose="020B0604020202020204" pitchFamily="34" charset="0"/>
                <a:cs typeface="Arial" panose="020B0604020202020204" pitchFamily="34" charset="0"/>
              </a:rPr>
              <a:t>analyze</a:t>
            </a:r>
            <a:r>
              <a:rPr lang="en-GB" altLang="en-US" sz="1800" dirty="0">
                <a:latin typeface="Arial" panose="020B0604020202020204" pitchFamily="34" charset="0"/>
                <a:cs typeface="Arial" panose="020B0604020202020204" pitchFamily="34" charset="0"/>
              </a:rPr>
              <a:t> data on a single machine, </a:t>
            </a:r>
          </a:p>
          <a:p>
            <a:pPr lvl="1"/>
            <a:r>
              <a:rPr lang="en-GB" altLang="en-US" sz="1800" dirty="0">
                <a:latin typeface="Arial" panose="020B0604020202020204" pitchFamily="34" charset="0"/>
                <a:cs typeface="Arial" panose="020B0604020202020204" pitchFamily="34" charset="0"/>
              </a:rPr>
              <a:t>the velocity of data is very high and the data needs to be </a:t>
            </a:r>
            <a:r>
              <a:rPr lang="en-GB" altLang="en-US" sz="1800" dirty="0" err="1">
                <a:latin typeface="Arial" panose="020B0604020202020204" pitchFamily="34" charset="0"/>
                <a:cs typeface="Arial" panose="020B0604020202020204" pitchFamily="34" charset="0"/>
              </a:rPr>
              <a:t>analyzed</a:t>
            </a:r>
            <a:r>
              <a:rPr lang="en-GB" altLang="en-US" sz="1800" dirty="0">
                <a:latin typeface="Arial" panose="020B0604020202020204" pitchFamily="34" charset="0"/>
                <a:cs typeface="Arial" panose="020B0604020202020204" pitchFamily="34" charset="0"/>
              </a:rPr>
              <a:t> in real-time, </a:t>
            </a:r>
          </a:p>
          <a:p>
            <a:pPr lvl="1"/>
            <a:r>
              <a:rPr lang="en-GB" altLang="en-US" sz="1800" dirty="0">
                <a:latin typeface="Arial" panose="020B0604020202020204" pitchFamily="34" charset="0"/>
                <a:cs typeface="Arial" panose="020B0604020202020204" pitchFamily="34" charset="0"/>
              </a:rPr>
              <a:t>there is variety of data involved, which can be structured, unstructured or semi-structured, and is collected from multiple data sources, </a:t>
            </a:r>
          </a:p>
          <a:p>
            <a:pPr lvl="1"/>
            <a:r>
              <a:rPr lang="en-GB" altLang="en-US" sz="1800" dirty="0">
                <a:latin typeface="Arial" panose="020B0604020202020204" pitchFamily="34" charset="0"/>
                <a:cs typeface="Arial" panose="020B0604020202020204" pitchFamily="34" charset="0"/>
              </a:rPr>
              <a:t>various types of analytics need to be performed to extract value from the data such as descriptive, diagnostic, predictive and prescriptive analytics.  </a:t>
            </a:r>
          </a:p>
        </p:txBody>
      </p:sp>
    </p:spTree>
    <p:extLst>
      <p:ext uri="{BB962C8B-B14F-4D97-AF65-F5344CB8AC3E}">
        <p14:creationId xmlns:p14="http://schemas.microsoft.com/office/powerpoint/2010/main" val="3665164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t>Big Data </a:t>
            </a:r>
            <a:r>
              <a:rPr lang="en-US"/>
              <a:t>Examples</a:t>
            </a:r>
          </a:p>
        </p:txBody>
      </p:sp>
      <p:sp>
        <p:nvSpPr>
          <p:cNvPr id="3" name="Content Placeholder 2"/>
          <p:cNvSpPr>
            <a:spLocks noGrp="1"/>
          </p:cNvSpPr>
          <p:nvPr>
            <p:ph idx="1"/>
          </p:nvPr>
        </p:nvSpPr>
        <p:spPr>
          <a:xfrm>
            <a:off x="838200" y="1825625"/>
            <a:ext cx="10515600" cy="4659630"/>
          </a:xfrm>
        </p:spPr>
        <p:txBody>
          <a:bodyPr>
            <a:normAutofit fontScale="97500"/>
          </a:bodyPr>
          <a:lstStyle/>
          <a:p>
            <a:r>
              <a:rPr lang="en-GB" altLang="en-US" dirty="0"/>
              <a:t>Data generated by </a:t>
            </a:r>
            <a:r>
              <a:rPr lang="en-GB" altLang="en-US" dirty="0">
                <a:solidFill>
                  <a:srgbClr val="FF0000"/>
                </a:solidFill>
              </a:rPr>
              <a:t>social networks </a:t>
            </a:r>
            <a:r>
              <a:rPr lang="en-GB" altLang="en-US" dirty="0"/>
              <a:t>including text, images, audio and video data</a:t>
            </a:r>
          </a:p>
          <a:p>
            <a:r>
              <a:rPr lang="en-GB" altLang="en-US" dirty="0">
                <a:solidFill>
                  <a:srgbClr val="FF0000"/>
                </a:solidFill>
              </a:rPr>
              <a:t>Click-stream data </a:t>
            </a:r>
            <a:r>
              <a:rPr lang="en-GB" altLang="en-US" dirty="0"/>
              <a:t>generated by web applications such as e-Commerce to </a:t>
            </a:r>
            <a:r>
              <a:rPr lang="en-GB" altLang="en-US" dirty="0" err="1"/>
              <a:t>analyze</a:t>
            </a:r>
            <a:r>
              <a:rPr lang="en-GB" altLang="en-US" dirty="0"/>
              <a:t> user </a:t>
            </a:r>
            <a:r>
              <a:rPr lang="en-GB" altLang="en-US" dirty="0" err="1"/>
              <a:t>behavior</a:t>
            </a:r>
            <a:endParaRPr lang="en-GB" altLang="en-US" dirty="0"/>
          </a:p>
          <a:p>
            <a:r>
              <a:rPr lang="en-GB" altLang="en-US" dirty="0">
                <a:solidFill>
                  <a:srgbClr val="FF0000"/>
                </a:solidFill>
              </a:rPr>
              <a:t>Machine sensor data </a:t>
            </a:r>
            <a:r>
              <a:rPr lang="en-GB" altLang="en-US" dirty="0"/>
              <a:t>collected from sensors embedded in industrial and energy systems for monitoring their health and detecting failures</a:t>
            </a:r>
          </a:p>
          <a:p>
            <a:r>
              <a:rPr lang="en-GB" altLang="en-US" dirty="0">
                <a:solidFill>
                  <a:srgbClr val="FF0000"/>
                </a:solidFill>
              </a:rPr>
              <a:t>Healthcare data </a:t>
            </a:r>
            <a:r>
              <a:rPr lang="en-GB" altLang="en-US" dirty="0"/>
              <a:t>collected in electronic health record (EHR) systems</a:t>
            </a:r>
          </a:p>
          <a:p>
            <a:r>
              <a:rPr lang="en-GB" altLang="en-US" dirty="0"/>
              <a:t>Logs generated by web applications</a:t>
            </a:r>
          </a:p>
          <a:p>
            <a:r>
              <a:rPr lang="en-GB" altLang="en-US" dirty="0"/>
              <a:t>Stock markets data</a:t>
            </a:r>
          </a:p>
          <a:p>
            <a:r>
              <a:rPr lang="en-GB" altLang="en-US" dirty="0"/>
              <a:t>Transactional data generated by banking and ﬁnancial applications</a:t>
            </a:r>
          </a:p>
        </p:txBody>
      </p:sp>
    </p:spTree>
    <p:extLst>
      <p:ext uri="{BB962C8B-B14F-4D97-AF65-F5344CB8AC3E}">
        <p14:creationId xmlns:p14="http://schemas.microsoft.com/office/powerpoint/2010/main" val="2801122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t> Characteristics of Big Data</a:t>
            </a:r>
          </a:p>
        </p:txBody>
      </p:sp>
      <p:sp>
        <p:nvSpPr>
          <p:cNvPr id="3" name="Content Placeholder 2"/>
          <p:cNvSpPr>
            <a:spLocks noGrp="1"/>
          </p:cNvSpPr>
          <p:nvPr>
            <p:ph idx="1"/>
          </p:nvPr>
        </p:nvSpPr>
        <p:spPr>
          <a:xfrm>
            <a:off x="838200" y="1825625"/>
            <a:ext cx="10515600" cy="4659630"/>
          </a:xfrm>
        </p:spPr>
        <p:txBody>
          <a:bodyPr>
            <a:normAutofit/>
          </a:bodyPr>
          <a:lstStyle/>
          <a:p>
            <a:endParaRPr lang="en-GB" altLang="en-US" dirty="0"/>
          </a:p>
        </p:txBody>
      </p:sp>
      <p:pic>
        <p:nvPicPr>
          <p:cNvPr id="102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514" y="1218322"/>
            <a:ext cx="10149920" cy="5639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4417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754930"/>
            <a:ext cx="8096250" cy="589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5207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t> Characteristics of Big Data</a:t>
            </a:r>
          </a:p>
        </p:txBody>
      </p:sp>
      <p:sp>
        <p:nvSpPr>
          <p:cNvPr id="3" name="Content Placeholder 2"/>
          <p:cNvSpPr>
            <a:spLocks noGrp="1"/>
          </p:cNvSpPr>
          <p:nvPr>
            <p:ph idx="1"/>
          </p:nvPr>
        </p:nvSpPr>
        <p:spPr>
          <a:xfrm>
            <a:off x="838200" y="1825625"/>
            <a:ext cx="10515600" cy="4659630"/>
          </a:xfrm>
        </p:spPr>
        <p:txBody>
          <a:bodyPr>
            <a:normAutofit/>
          </a:bodyPr>
          <a:lstStyle/>
          <a:p>
            <a:r>
              <a:rPr lang="en-GB" altLang="en-US" dirty="0"/>
              <a:t>Volume</a:t>
            </a:r>
          </a:p>
          <a:p>
            <a:pPr lvl="1"/>
            <a:r>
              <a:rPr lang="en-GB" altLang="en-US" dirty="0"/>
              <a:t>Big data is a form of data whose volume is so large that it would not ﬁt on a single machine therefore specialized tools and frameworks are required to store process and </a:t>
            </a:r>
            <a:r>
              <a:rPr lang="en-GB" altLang="en-US" dirty="0" err="1"/>
              <a:t>analyze</a:t>
            </a:r>
            <a:r>
              <a:rPr lang="en-GB" altLang="en-US" dirty="0"/>
              <a:t> such data.</a:t>
            </a:r>
          </a:p>
          <a:p>
            <a:pPr lvl="0"/>
            <a:endParaRPr lang="en-GB" altLang="en-US"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9375" y="3484388"/>
            <a:ext cx="6620385" cy="3175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2241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3440" y="1156092"/>
            <a:ext cx="7125660" cy="5201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838200" y="365125"/>
            <a:ext cx="10515600" cy="1053465"/>
          </a:xfrm>
        </p:spPr>
        <p:txBody>
          <a:bodyPr/>
          <a:lstStyle/>
          <a:p>
            <a:r>
              <a:t> Characteristics of Big Data</a:t>
            </a:r>
          </a:p>
        </p:txBody>
      </p:sp>
      <p:sp>
        <p:nvSpPr>
          <p:cNvPr id="3" name="Content Placeholder 2"/>
          <p:cNvSpPr>
            <a:spLocks noGrp="1"/>
          </p:cNvSpPr>
          <p:nvPr>
            <p:ph idx="1"/>
          </p:nvPr>
        </p:nvSpPr>
        <p:spPr>
          <a:xfrm>
            <a:off x="838201" y="1825625"/>
            <a:ext cx="4483044" cy="4659630"/>
          </a:xfrm>
        </p:spPr>
        <p:txBody>
          <a:bodyPr>
            <a:normAutofit/>
          </a:bodyPr>
          <a:lstStyle/>
          <a:p>
            <a:pPr lvl="0"/>
            <a:r>
              <a:rPr lang="en-GB" altLang="en-US" sz="3200" dirty="0"/>
              <a:t>Velocity</a:t>
            </a:r>
          </a:p>
          <a:p>
            <a:pPr lvl="1"/>
            <a:r>
              <a:rPr lang="en-GB" altLang="en-US" sz="2800" dirty="0"/>
              <a:t>Velocity of data refers to how fast the data is generated. Data generated by certain sources can arrive at very high velocities, for example, social media data or sensor data.</a:t>
            </a:r>
          </a:p>
        </p:txBody>
      </p:sp>
    </p:spTree>
    <p:extLst>
      <p:ext uri="{BB962C8B-B14F-4D97-AF65-F5344CB8AC3E}">
        <p14:creationId xmlns:p14="http://schemas.microsoft.com/office/powerpoint/2010/main" val="3118725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t> Characteristics of Big Data</a:t>
            </a:r>
          </a:p>
        </p:txBody>
      </p:sp>
      <p:sp>
        <p:nvSpPr>
          <p:cNvPr id="3" name="Content Placeholder 2"/>
          <p:cNvSpPr>
            <a:spLocks noGrp="1"/>
          </p:cNvSpPr>
          <p:nvPr>
            <p:ph idx="1"/>
          </p:nvPr>
        </p:nvSpPr>
        <p:spPr>
          <a:xfrm>
            <a:off x="838200" y="1825625"/>
            <a:ext cx="5167837" cy="4659630"/>
          </a:xfrm>
        </p:spPr>
        <p:txBody>
          <a:bodyPr>
            <a:normAutofit/>
          </a:bodyPr>
          <a:lstStyle/>
          <a:p>
            <a:pPr lvl="0"/>
            <a:r>
              <a:rPr lang="en-GB" altLang="en-US" dirty="0"/>
              <a:t>Variety</a:t>
            </a:r>
          </a:p>
          <a:p>
            <a:pPr lvl="1"/>
            <a:r>
              <a:rPr lang="en-GB" altLang="en-US" dirty="0"/>
              <a:t>Variety refers to the forms of the data. Big data comes in different forms such as structured, unstructured or semi-structured, including text data, image, audio, video and sensor data.</a:t>
            </a:r>
          </a:p>
          <a:p>
            <a:pPr lvl="0"/>
            <a:endParaRPr lang="en-GB" altLang="en-US"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5959" y="2026182"/>
            <a:ext cx="5938995" cy="3589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814" y="4290026"/>
            <a:ext cx="3240779" cy="240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3810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8657" y="1965759"/>
            <a:ext cx="5630054" cy="4556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838200" y="365125"/>
            <a:ext cx="10515600" cy="1053465"/>
          </a:xfrm>
        </p:spPr>
        <p:txBody>
          <a:bodyPr/>
          <a:lstStyle/>
          <a:p>
            <a:r>
              <a:rPr dirty="0"/>
              <a:t> Characteristics of Big Data</a:t>
            </a:r>
          </a:p>
        </p:txBody>
      </p:sp>
      <p:sp>
        <p:nvSpPr>
          <p:cNvPr id="3" name="Content Placeholder 2"/>
          <p:cNvSpPr>
            <a:spLocks noGrp="1"/>
          </p:cNvSpPr>
          <p:nvPr>
            <p:ph idx="1"/>
          </p:nvPr>
        </p:nvSpPr>
        <p:spPr>
          <a:xfrm>
            <a:off x="838200" y="1825625"/>
            <a:ext cx="4914061" cy="4659630"/>
          </a:xfrm>
        </p:spPr>
        <p:txBody>
          <a:bodyPr>
            <a:normAutofit/>
          </a:bodyPr>
          <a:lstStyle/>
          <a:p>
            <a:r>
              <a:rPr lang="en-GB" altLang="en-US" sz="3600" dirty="0"/>
              <a:t>Veracity</a:t>
            </a:r>
          </a:p>
          <a:p>
            <a:pPr lvl="1"/>
            <a:r>
              <a:rPr lang="en-GB" altLang="en-US" sz="3200" dirty="0"/>
              <a:t>Veracity refers to how accurate is the data. To extract value from the data, the data needs to be cleaned to remove noise. </a:t>
            </a:r>
          </a:p>
          <a:p>
            <a:pPr lvl="1"/>
            <a:endParaRPr lang="en-GB" altLang="en-US" sz="3200" dirty="0"/>
          </a:p>
          <a:p>
            <a:pPr lvl="0"/>
            <a:endParaRPr lang="en-GB" altLang="en-US" sz="3600" dirty="0"/>
          </a:p>
        </p:txBody>
      </p:sp>
    </p:spTree>
    <p:extLst>
      <p:ext uri="{BB962C8B-B14F-4D97-AF65-F5344CB8AC3E}">
        <p14:creationId xmlns:p14="http://schemas.microsoft.com/office/powerpoint/2010/main" val="364082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Characteristics of Big Data</a:t>
            </a:r>
          </a:p>
        </p:txBody>
      </p:sp>
      <p:sp>
        <p:nvSpPr>
          <p:cNvPr id="3" name="Content Placeholder 2"/>
          <p:cNvSpPr>
            <a:spLocks noGrp="1"/>
          </p:cNvSpPr>
          <p:nvPr>
            <p:ph idx="1"/>
          </p:nvPr>
        </p:nvSpPr>
        <p:spPr/>
        <p:txBody>
          <a:bodyPr/>
          <a:lstStyle/>
          <a:p>
            <a:pPr lvl="0"/>
            <a:r>
              <a:rPr lang="en-GB" altLang="en-US" dirty="0"/>
              <a:t>Value</a:t>
            </a:r>
          </a:p>
          <a:p>
            <a:pPr lvl="1"/>
            <a:r>
              <a:rPr lang="en-GB" altLang="en-US" sz="3200" dirty="0"/>
              <a:t>Value of data refers to the usefulness of data for the intended purpose. The end goal of any big data analytics system is to extract value from the data</a:t>
            </a:r>
            <a:endParaRPr lang="en-GB" sz="320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507" y="3877093"/>
            <a:ext cx="7814445" cy="2924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78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rPr dirty="0"/>
              <a:t> Domain Speciﬁc Examples of Big Data</a:t>
            </a:r>
          </a:p>
        </p:txBody>
      </p:sp>
      <p:sp>
        <p:nvSpPr>
          <p:cNvPr id="3" name="Content Placeholder 2"/>
          <p:cNvSpPr>
            <a:spLocks noGrp="1"/>
          </p:cNvSpPr>
          <p:nvPr>
            <p:ph idx="1"/>
          </p:nvPr>
        </p:nvSpPr>
        <p:spPr>
          <a:xfrm>
            <a:off x="838200" y="1825625"/>
            <a:ext cx="10515600" cy="4659630"/>
          </a:xfrm>
        </p:spPr>
        <p:txBody>
          <a:bodyPr>
            <a:normAutofit/>
          </a:bodyPr>
          <a:lstStyle/>
          <a:p>
            <a:r>
              <a:rPr lang="en-GB" altLang="en-US" dirty="0"/>
              <a:t>Web</a:t>
            </a:r>
          </a:p>
          <a:p>
            <a:pPr lvl="0"/>
            <a:r>
              <a:rPr lang="en-GB" altLang="en-US" dirty="0"/>
              <a:t>Financial</a:t>
            </a:r>
          </a:p>
          <a:p>
            <a:pPr lvl="0"/>
            <a:r>
              <a:rPr lang="en-GB" altLang="en-US" dirty="0"/>
              <a:t>Healthcare</a:t>
            </a:r>
          </a:p>
          <a:p>
            <a:pPr lvl="0"/>
            <a:r>
              <a:rPr lang="en-US" altLang="en-GB" dirty="0"/>
              <a:t>Internet of Things</a:t>
            </a:r>
          </a:p>
          <a:p>
            <a:pPr lvl="0"/>
            <a:r>
              <a:rPr lang="en-US" altLang="en-GB" dirty="0"/>
              <a:t>Environment</a:t>
            </a:r>
          </a:p>
          <a:p>
            <a:pPr lvl="0"/>
            <a:r>
              <a:rPr lang="en-US" altLang="en-GB" dirty="0"/>
              <a:t>Logistics &amp; Transportation</a:t>
            </a:r>
          </a:p>
          <a:p>
            <a:pPr lvl="0"/>
            <a:r>
              <a:rPr lang="en-US" altLang="en-GB" dirty="0"/>
              <a:t>Industry</a:t>
            </a:r>
          </a:p>
          <a:p>
            <a:pPr lvl="0"/>
            <a:r>
              <a:rPr lang="en-US" altLang="en-GB" dirty="0"/>
              <a:t>Retail</a:t>
            </a:r>
          </a:p>
          <a:p>
            <a:pPr lvl="1"/>
            <a:endParaRPr lang="en-US" altLang="en-GB" dirty="0"/>
          </a:p>
          <a:p>
            <a:pPr lvl="1"/>
            <a:endParaRPr lang="en-GB" altLang="en-US" dirty="0"/>
          </a:p>
        </p:txBody>
      </p:sp>
    </p:spTree>
    <p:extLst>
      <p:ext uri="{BB962C8B-B14F-4D97-AF65-F5344CB8AC3E}">
        <p14:creationId xmlns:p14="http://schemas.microsoft.com/office/powerpoint/2010/main" val="3791455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16723" y="2870150"/>
            <a:ext cx="6908800" cy="1198880"/>
          </a:xfrm>
          <a:prstGeom prst="rect">
            <a:avLst/>
          </a:prstGeom>
          <a:noFill/>
        </p:spPr>
        <p:txBody>
          <a:bodyPr wrap="square" rtlCol="0">
            <a:spAutoFit/>
          </a:bodyPr>
          <a:lstStyle/>
          <a:p>
            <a:pPr algn="ctr"/>
            <a:r>
              <a:rPr lang="en-US" sz="3600" b="1" dirty="0">
                <a:solidFill>
                  <a:srgbClr val="054772"/>
                </a:solidFill>
                <a:latin typeface="Arial" panose="020B0604020202020204" pitchFamily="34" charset="0"/>
                <a:cs typeface="Arial" panose="020B0604020202020204" pitchFamily="34" charset="0"/>
              </a:rPr>
              <a:t>Big Data Analytics </a:t>
            </a:r>
          </a:p>
          <a:p>
            <a:pPr algn="ctr"/>
            <a:r>
              <a:rPr lang="en-US" sz="3600" b="1" dirty="0">
                <a:solidFill>
                  <a:srgbClr val="054772"/>
                </a:solidFill>
                <a:latin typeface="Arial" panose="020B0604020202020204" pitchFamily="34" charset="0"/>
                <a:cs typeface="Arial" panose="020B0604020202020204" pitchFamily="34" charset="0"/>
              </a:rPr>
              <a:t>in the Cloud</a:t>
            </a:r>
          </a:p>
        </p:txBody>
      </p:sp>
    </p:spTree>
    <p:extLst>
      <p:ext uri="{BB962C8B-B14F-4D97-AF65-F5344CB8AC3E}">
        <p14:creationId xmlns:p14="http://schemas.microsoft.com/office/powerpoint/2010/main" val="1487178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rPr dirty="0"/>
              <a:t> Domain Speciﬁc Examples of Big Data</a:t>
            </a:r>
          </a:p>
        </p:txBody>
      </p:sp>
      <p:sp>
        <p:nvSpPr>
          <p:cNvPr id="3" name="Content Placeholder 2"/>
          <p:cNvSpPr>
            <a:spLocks noGrp="1"/>
          </p:cNvSpPr>
          <p:nvPr>
            <p:ph idx="1"/>
          </p:nvPr>
        </p:nvSpPr>
        <p:spPr>
          <a:xfrm>
            <a:off x="838200" y="1825625"/>
            <a:ext cx="10515600" cy="4659630"/>
          </a:xfrm>
        </p:spPr>
        <p:txBody>
          <a:bodyPr>
            <a:noAutofit/>
          </a:bodyPr>
          <a:lstStyle/>
          <a:p>
            <a:r>
              <a:rPr lang="en-GB" altLang="en-US" dirty="0"/>
              <a:t>Web</a:t>
            </a:r>
          </a:p>
          <a:p>
            <a:pPr lvl="1"/>
            <a:r>
              <a:rPr lang="en-GB" altLang="en-US" dirty="0"/>
              <a:t>Web Analytics</a:t>
            </a:r>
          </a:p>
          <a:p>
            <a:pPr lvl="2"/>
            <a:r>
              <a:rPr lang="en-GB" altLang="en-US" dirty="0"/>
              <a:t>Insights about web visitor engagement and tracking performance of online advertisement campaigns </a:t>
            </a:r>
          </a:p>
          <a:p>
            <a:pPr lvl="1"/>
            <a:r>
              <a:rPr lang="en-GB" altLang="en-US" dirty="0"/>
              <a:t>Performance Monitoring</a:t>
            </a:r>
          </a:p>
          <a:p>
            <a:pPr lvl="2"/>
            <a:r>
              <a:rPr lang="en-GB" altLang="en-US" dirty="0"/>
              <a:t>Predict application performance under heavy workloads and identify bottlenecks in the system</a:t>
            </a:r>
          </a:p>
          <a:p>
            <a:pPr lvl="1"/>
            <a:r>
              <a:rPr lang="en-GB" altLang="en-US" dirty="0"/>
              <a:t>Ad Targeting and Analytics</a:t>
            </a:r>
          </a:p>
          <a:p>
            <a:pPr lvl="2"/>
            <a:r>
              <a:rPr lang="en-GB" altLang="en-US" dirty="0"/>
              <a:t>Matching advertisements to the users and generating advertisement statistics reports</a:t>
            </a:r>
          </a:p>
          <a:p>
            <a:pPr lvl="1"/>
            <a:r>
              <a:rPr lang="en-GB" altLang="en-US" dirty="0"/>
              <a:t>Content Recommendation</a:t>
            </a:r>
          </a:p>
          <a:p>
            <a:pPr lvl="2"/>
            <a:r>
              <a:rPr lang="en-GB" altLang="en-US" dirty="0" err="1"/>
              <a:t>Recomending</a:t>
            </a:r>
            <a:r>
              <a:rPr lang="en-GB" altLang="en-US" dirty="0"/>
              <a:t> new content to the user based on user preferences and interests</a:t>
            </a:r>
          </a:p>
          <a:p>
            <a:pPr lvl="1"/>
            <a:endParaRPr lang="en-GB" altLang="en-US" dirty="0"/>
          </a:p>
        </p:txBody>
      </p:sp>
    </p:spTree>
    <p:extLst>
      <p:ext uri="{BB962C8B-B14F-4D97-AF65-F5344CB8AC3E}">
        <p14:creationId xmlns:p14="http://schemas.microsoft.com/office/powerpoint/2010/main" val="2300487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Domain Speciﬁc Examples of Big Data</a:t>
            </a:r>
          </a:p>
        </p:txBody>
      </p:sp>
      <p:sp>
        <p:nvSpPr>
          <p:cNvPr id="3" name="Content Placeholder 2"/>
          <p:cNvSpPr>
            <a:spLocks noGrp="1"/>
          </p:cNvSpPr>
          <p:nvPr>
            <p:ph idx="1"/>
          </p:nvPr>
        </p:nvSpPr>
        <p:spPr>
          <a:xfrm>
            <a:off x="838200" y="1825625"/>
            <a:ext cx="10515600" cy="4659630"/>
          </a:xfrm>
        </p:spPr>
        <p:txBody>
          <a:bodyPr>
            <a:normAutofit/>
          </a:bodyPr>
          <a:lstStyle/>
          <a:p>
            <a:pPr lvl="0"/>
            <a:r>
              <a:rPr lang="en-GB" altLang="en-US" sz="4000" dirty="0"/>
              <a:t>Financial</a:t>
            </a:r>
          </a:p>
          <a:p>
            <a:pPr lvl="1"/>
            <a:r>
              <a:rPr lang="en-GB" altLang="en-US" sz="3600" dirty="0"/>
              <a:t>Credit Risk Modelling </a:t>
            </a:r>
          </a:p>
          <a:p>
            <a:pPr lvl="2"/>
            <a:r>
              <a:rPr lang="en-GB" altLang="en-US" sz="3200" dirty="0"/>
              <a:t>Score credit applications and predict if a borrower will default or not in the future</a:t>
            </a:r>
          </a:p>
          <a:p>
            <a:pPr lvl="1"/>
            <a:r>
              <a:rPr lang="en-GB" altLang="en-US" sz="3600" dirty="0"/>
              <a:t>Fraud Detection</a:t>
            </a:r>
          </a:p>
          <a:p>
            <a:pPr lvl="2"/>
            <a:r>
              <a:rPr lang="en-GB" altLang="en-US" sz="3200" dirty="0"/>
              <a:t>Credit card frauds</a:t>
            </a:r>
          </a:p>
          <a:p>
            <a:pPr lvl="2"/>
            <a:r>
              <a:rPr lang="en-GB" altLang="en-US" sz="3200" dirty="0"/>
              <a:t>Money laundering</a:t>
            </a:r>
          </a:p>
          <a:p>
            <a:pPr lvl="2"/>
            <a:r>
              <a:rPr lang="en-GB" altLang="en-US" sz="3200" dirty="0"/>
              <a:t>Insurance claim frauds</a:t>
            </a:r>
          </a:p>
        </p:txBody>
      </p:sp>
    </p:spTree>
    <p:extLst>
      <p:ext uri="{BB962C8B-B14F-4D97-AF65-F5344CB8AC3E}">
        <p14:creationId xmlns:p14="http://schemas.microsoft.com/office/powerpoint/2010/main" val="2848189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Domain Speciﬁc Examples of Big Data</a:t>
            </a:r>
          </a:p>
        </p:txBody>
      </p:sp>
      <p:sp>
        <p:nvSpPr>
          <p:cNvPr id="3" name="Content Placeholder 2"/>
          <p:cNvSpPr>
            <a:spLocks noGrp="1"/>
          </p:cNvSpPr>
          <p:nvPr>
            <p:ph idx="1"/>
          </p:nvPr>
        </p:nvSpPr>
        <p:spPr>
          <a:xfrm>
            <a:off x="838200" y="1825625"/>
            <a:ext cx="10515600" cy="4659630"/>
          </a:xfrm>
        </p:spPr>
        <p:txBody>
          <a:bodyPr>
            <a:noAutofit/>
          </a:bodyPr>
          <a:lstStyle/>
          <a:p>
            <a:pPr lvl="0"/>
            <a:r>
              <a:rPr lang="en-GB" altLang="en-US" sz="3600" dirty="0"/>
              <a:t>Healthcare</a:t>
            </a:r>
          </a:p>
          <a:p>
            <a:pPr lvl="1"/>
            <a:r>
              <a:rPr lang="en-GB" altLang="en-US" sz="3200" dirty="0"/>
              <a:t>Patient similarity-based decision intelligence application</a:t>
            </a:r>
          </a:p>
          <a:p>
            <a:pPr lvl="2"/>
            <a:r>
              <a:rPr lang="en-GB" altLang="en-US" sz="2800" dirty="0"/>
              <a:t>Analyse EHR data to extract a cluster of patient records most similar to a particular target patient</a:t>
            </a:r>
          </a:p>
          <a:p>
            <a:pPr lvl="1"/>
            <a:r>
              <a:rPr lang="en-GB" altLang="en-US" sz="3200" dirty="0"/>
              <a:t>Adverse drug events prediction</a:t>
            </a:r>
          </a:p>
          <a:p>
            <a:pPr lvl="2"/>
            <a:r>
              <a:rPr lang="en-GB" altLang="en-US" sz="2800" dirty="0"/>
              <a:t>Which patients are most at risk for having an adverse response to a certain drug based on adverse drug reactions of other patients</a:t>
            </a:r>
          </a:p>
          <a:p>
            <a:pPr lvl="1"/>
            <a:r>
              <a:rPr lang="en-GB" altLang="en-US" sz="3200" dirty="0"/>
              <a:t>Real-time health monitoring</a:t>
            </a:r>
          </a:p>
          <a:p>
            <a:pPr lvl="2"/>
            <a:r>
              <a:rPr lang="en-GB" altLang="en-US" sz="2800" dirty="0"/>
              <a:t>Analyse data from wearable devices to determine any health conditions or anomalies </a:t>
            </a:r>
          </a:p>
          <a:p>
            <a:pPr lvl="1"/>
            <a:endParaRPr lang="en-GB" altLang="en-US" sz="3200" dirty="0"/>
          </a:p>
        </p:txBody>
      </p:sp>
    </p:spTree>
    <p:extLst>
      <p:ext uri="{BB962C8B-B14F-4D97-AF65-F5344CB8AC3E}">
        <p14:creationId xmlns:p14="http://schemas.microsoft.com/office/powerpoint/2010/main" val="2574408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Domain Speciﬁc Examples of Big Data</a:t>
            </a:r>
          </a:p>
        </p:txBody>
      </p:sp>
      <p:sp>
        <p:nvSpPr>
          <p:cNvPr id="3" name="Content Placeholder 2"/>
          <p:cNvSpPr>
            <a:spLocks noGrp="1"/>
          </p:cNvSpPr>
          <p:nvPr>
            <p:ph idx="1"/>
          </p:nvPr>
        </p:nvSpPr>
        <p:spPr>
          <a:xfrm>
            <a:off x="838200" y="1825625"/>
            <a:ext cx="10515600" cy="4659630"/>
          </a:xfrm>
        </p:spPr>
        <p:txBody>
          <a:bodyPr>
            <a:normAutofit/>
          </a:bodyPr>
          <a:lstStyle/>
          <a:p>
            <a:pPr lvl="0"/>
            <a:r>
              <a:rPr lang="en-US" altLang="en-GB" dirty="0"/>
              <a:t>Internet of Things</a:t>
            </a:r>
          </a:p>
          <a:p>
            <a:pPr lvl="1"/>
            <a:r>
              <a:rPr lang="en-US" altLang="en-GB" dirty="0"/>
              <a:t>Intrusion detection</a:t>
            </a:r>
          </a:p>
          <a:p>
            <a:pPr lvl="2"/>
            <a:r>
              <a:rPr lang="en-US" altLang="en-GB" dirty="0"/>
              <a:t>Use data from security cameras and sensors to detect intrusions and raise alerts</a:t>
            </a:r>
          </a:p>
          <a:p>
            <a:pPr lvl="1"/>
            <a:r>
              <a:rPr lang="en-US" altLang="en-GB" dirty="0"/>
              <a:t>Smart parking</a:t>
            </a:r>
          </a:p>
          <a:p>
            <a:pPr lvl="2"/>
            <a:r>
              <a:rPr lang="en-US" altLang="en-GB" dirty="0"/>
              <a:t>Detect number of empty parking slots</a:t>
            </a:r>
          </a:p>
          <a:p>
            <a:pPr lvl="1"/>
            <a:r>
              <a:rPr lang="en-US" altLang="en-GB" dirty="0"/>
              <a:t>Smart roads</a:t>
            </a:r>
          </a:p>
          <a:p>
            <a:pPr lvl="2"/>
            <a:r>
              <a:rPr lang="en-US" altLang="en-GB" dirty="0"/>
              <a:t>Information on driving conditions, traffic congestions, accidents </a:t>
            </a:r>
          </a:p>
          <a:p>
            <a:pPr lvl="1"/>
            <a:r>
              <a:rPr lang="en-US" altLang="en-GB" dirty="0"/>
              <a:t>Structural health monitoring</a:t>
            </a:r>
          </a:p>
          <a:p>
            <a:pPr lvl="2"/>
            <a:r>
              <a:rPr lang="en-US" altLang="en-GB" dirty="0"/>
              <a:t>By monitoring vibration levels of structures such as bridges and buildings, detect cracks, mechanical breakdowns, damages to the structure, </a:t>
            </a:r>
            <a:r>
              <a:rPr lang="en-US" altLang="en-GB" dirty="0" err="1"/>
              <a:t>caclulate</a:t>
            </a:r>
            <a:r>
              <a:rPr lang="en-US" altLang="en-GB" dirty="0"/>
              <a:t> the remaining life of the structure</a:t>
            </a:r>
          </a:p>
          <a:p>
            <a:pPr lvl="1"/>
            <a:endParaRPr lang="en-GB" altLang="en-US" dirty="0"/>
          </a:p>
        </p:txBody>
      </p:sp>
    </p:spTree>
    <p:extLst>
      <p:ext uri="{BB962C8B-B14F-4D97-AF65-F5344CB8AC3E}">
        <p14:creationId xmlns:p14="http://schemas.microsoft.com/office/powerpoint/2010/main" val="734979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Domain Speciﬁc Examples of Big Data</a:t>
            </a:r>
          </a:p>
        </p:txBody>
      </p:sp>
      <p:sp>
        <p:nvSpPr>
          <p:cNvPr id="3" name="Content Placeholder 2"/>
          <p:cNvSpPr>
            <a:spLocks noGrp="1"/>
          </p:cNvSpPr>
          <p:nvPr>
            <p:ph idx="1"/>
          </p:nvPr>
        </p:nvSpPr>
        <p:spPr>
          <a:xfrm>
            <a:off x="838200" y="1825625"/>
            <a:ext cx="10515600" cy="4659630"/>
          </a:xfrm>
        </p:spPr>
        <p:txBody>
          <a:bodyPr>
            <a:normAutofit/>
          </a:bodyPr>
          <a:lstStyle/>
          <a:p>
            <a:pPr lvl="0"/>
            <a:r>
              <a:rPr lang="en-US" altLang="en-GB" sz="4000" dirty="0"/>
              <a:t>Environment</a:t>
            </a:r>
          </a:p>
          <a:p>
            <a:pPr lvl="1"/>
            <a:r>
              <a:rPr lang="en-US" altLang="en-GB" sz="3600" dirty="0"/>
              <a:t>Weather monitoring</a:t>
            </a:r>
          </a:p>
          <a:p>
            <a:pPr lvl="1"/>
            <a:r>
              <a:rPr lang="en-US" altLang="en-GB" sz="3600" dirty="0"/>
              <a:t>Air pollution monitoring</a:t>
            </a:r>
          </a:p>
          <a:p>
            <a:pPr lvl="1"/>
            <a:r>
              <a:rPr lang="en-US" altLang="en-GB" sz="3600" dirty="0"/>
              <a:t>Noise pollution monitoring</a:t>
            </a:r>
          </a:p>
          <a:p>
            <a:pPr lvl="1"/>
            <a:r>
              <a:rPr lang="en-US" altLang="en-GB" sz="3600" dirty="0"/>
              <a:t>Forest fire detection</a:t>
            </a:r>
          </a:p>
          <a:p>
            <a:pPr lvl="1"/>
            <a:r>
              <a:rPr lang="en-US" altLang="en-GB" sz="3600" dirty="0"/>
              <a:t>River floods detection</a:t>
            </a:r>
          </a:p>
          <a:p>
            <a:pPr lvl="1"/>
            <a:r>
              <a:rPr lang="en-US" altLang="en-GB" sz="3600" dirty="0"/>
              <a:t>Water quality measuring</a:t>
            </a:r>
          </a:p>
          <a:p>
            <a:pPr lvl="1"/>
            <a:endParaRPr lang="en-GB" altLang="en-US" sz="3600" dirty="0"/>
          </a:p>
        </p:txBody>
      </p:sp>
    </p:spTree>
    <p:extLst>
      <p:ext uri="{BB962C8B-B14F-4D97-AF65-F5344CB8AC3E}">
        <p14:creationId xmlns:p14="http://schemas.microsoft.com/office/powerpoint/2010/main" val="1512084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Domain Speciﬁc Examples of Big Data</a:t>
            </a:r>
          </a:p>
        </p:txBody>
      </p:sp>
      <p:sp>
        <p:nvSpPr>
          <p:cNvPr id="3" name="Content Placeholder 2"/>
          <p:cNvSpPr>
            <a:spLocks noGrp="1"/>
          </p:cNvSpPr>
          <p:nvPr>
            <p:ph idx="1"/>
          </p:nvPr>
        </p:nvSpPr>
        <p:spPr>
          <a:xfrm>
            <a:off x="838200" y="1825625"/>
            <a:ext cx="10515600" cy="4659630"/>
          </a:xfrm>
        </p:spPr>
        <p:txBody>
          <a:bodyPr>
            <a:normAutofit/>
          </a:bodyPr>
          <a:lstStyle/>
          <a:p>
            <a:pPr lvl="0"/>
            <a:r>
              <a:rPr lang="en-US" altLang="en-GB" sz="4400" dirty="0"/>
              <a:t>Logistics &amp; Transportation</a:t>
            </a:r>
          </a:p>
          <a:p>
            <a:pPr lvl="1"/>
            <a:r>
              <a:rPr lang="en-US" altLang="en-GB" sz="4000" dirty="0"/>
              <a:t>Real time fleet tracking</a:t>
            </a:r>
          </a:p>
          <a:p>
            <a:pPr lvl="1"/>
            <a:r>
              <a:rPr lang="en-US" altLang="en-GB" sz="4000" dirty="0"/>
              <a:t>Shipment monitoring</a:t>
            </a:r>
          </a:p>
          <a:p>
            <a:pPr lvl="1"/>
            <a:r>
              <a:rPr lang="en-US" altLang="en-GB" sz="4000" dirty="0"/>
              <a:t>Remote vehicle diagnosis </a:t>
            </a:r>
          </a:p>
          <a:p>
            <a:pPr lvl="1"/>
            <a:r>
              <a:rPr lang="en-US" altLang="en-GB" sz="4000" dirty="0"/>
              <a:t>Route generation and scheduling</a:t>
            </a:r>
          </a:p>
          <a:p>
            <a:pPr lvl="1"/>
            <a:endParaRPr lang="en-US" altLang="en-GB" sz="4000" dirty="0"/>
          </a:p>
          <a:p>
            <a:pPr lvl="1"/>
            <a:endParaRPr lang="en-US" altLang="en-GB" sz="4000" dirty="0"/>
          </a:p>
          <a:p>
            <a:pPr lvl="1"/>
            <a:endParaRPr lang="en-GB" altLang="en-US" sz="4000" dirty="0"/>
          </a:p>
        </p:txBody>
      </p:sp>
    </p:spTree>
    <p:extLst>
      <p:ext uri="{BB962C8B-B14F-4D97-AF65-F5344CB8AC3E}">
        <p14:creationId xmlns:p14="http://schemas.microsoft.com/office/powerpoint/2010/main" val="1524681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Domain Speciﬁc Examples of Big Data</a:t>
            </a:r>
          </a:p>
        </p:txBody>
      </p:sp>
      <p:sp>
        <p:nvSpPr>
          <p:cNvPr id="3" name="Content Placeholder 2"/>
          <p:cNvSpPr>
            <a:spLocks noGrp="1"/>
          </p:cNvSpPr>
          <p:nvPr>
            <p:ph idx="1"/>
          </p:nvPr>
        </p:nvSpPr>
        <p:spPr>
          <a:xfrm>
            <a:off x="838200" y="1825625"/>
            <a:ext cx="10515600" cy="4659630"/>
          </a:xfrm>
        </p:spPr>
        <p:txBody>
          <a:bodyPr>
            <a:normAutofit/>
          </a:bodyPr>
          <a:lstStyle/>
          <a:p>
            <a:pPr lvl="0"/>
            <a:r>
              <a:rPr lang="en-US" altLang="en-GB" dirty="0"/>
              <a:t>Industry</a:t>
            </a:r>
          </a:p>
          <a:p>
            <a:pPr lvl="1"/>
            <a:r>
              <a:rPr lang="en-US" altLang="en-GB" dirty="0"/>
              <a:t>Machine diagnosis and prognosis</a:t>
            </a:r>
          </a:p>
          <a:p>
            <a:pPr lvl="1"/>
            <a:r>
              <a:rPr lang="en-US" altLang="en-GB" dirty="0"/>
              <a:t>Risk analysis of industrial operations</a:t>
            </a:r>
          </a:p>
          <a:p>
            <a:pPr lvl="1"/>
            <a:r>
              <a:rPr lang="en-US" altLang="en-GB" dirty="0"/>
              <a:t>Production planning and control</a:t>
            </a:r>
          </a:p>
          <a:p>
            <a:pPr lvl="1"/>
            <a:endParaRPr lang="en-GB" altLang="en-US" dirty="0"/>
          </a:p>
        </p:txBody>
      </p:sp>
    </p:spTree>
    <p:extLst>
      <p:ext uri="{BB962C8B-B14F-4D97-AF65-F5344CB8AC3E}">
        <p14:creationId xmlns:p14="http://schemas.microsoft.com/office/powerpoint/2010/main" val="2739517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Domain Speciﬁc Examples of Big Data</a:t>
            </a:r>
          </a:p>
        </p:txBody>
      </p:sp>
      <p:sp>
        <p:nvSpPr>
          <p:cNvPr id="3" name="Content Placeholder 2"/>
          <p:cNvSpPr>
            <a:spLocks noGrp="1"/>
          </p:cNvSpPr>
          <p:nvPr>
            <p:ph idx="1"/>
          </p:nvPr>
        </p:nvSpPr>
        <p:spPr>
          <a:xfrm>
            <a:off x="838200" y="1825625"/>
            <a:ext cx="10515600" cy="4659630"/>
          </a:xfrm>
        </p:spPr>
        <p:txBody>
          <a:bodyPr>
            <a:normAutofit/>
          </a:bodyPr>
          <a:lstStyle/>
          <a:p>
            <a:pPr lvl="0"/>
            <a:r>
              <a:rPr lang="en-US" altLang="en-GB" sz="4400" dirty="0"/>
              <a:t>Retail</a:t>
            </a:r>
          </a:p>
          <a:p>
            <a:pPr lvl="1"/>
            <a:r>
              <a:rPr lang="en-US" altLang="en-GB" sz="4000" dirty="0"/>
              <a:t>Inventory management</a:t>
            </a:r>
          </a:p>
          <a:p>
            <a:pPr lvl="1"/>
            <a:r>
              <a:rPr lang="en-US" altLang="en-GB" sz="4000" dirty="0"/>
              <a:t>Customer recommendations</a:t>
            </a:r>
          </a:p>
          <a:p>
            <a:pPr lvl="1"/>
            <a:r>
              <a:rPr lang="en-US" altLang="en-GB" sz="4000" dirty="0"/>
              <a:t>Store layout optimization</a:t>
            </a:r>
          </a:p>
          <a:p>
            <a:pPr lvl="1"/>
            <a:r>
              <a:rPr lang="en-US" altLang="en-GB" sz="4000" dirty="0"/>
              <a:t>Forecasting demand</a:t>
            </a:r>
          </a:p>
          <a:p>
            <a:pPr lvl="1"/>
            <a:endParaRPr lang="en-US" altLang="en-GB" sz="4000" dirty="0"/>
          </a:p>
          <a:p>
            <a:pPr lvl="1"/>
            <a:endParaRPr lang="en-GB" altLang="en-US" sz="4000" dirty="0"/>
          </a:p>
        </p:txBody>
      </p:sp>
    </p:spTree>
    <p:extLst>
      <p:ext uri="{BB962C8B-B14F-4D97-AF65-F5344CB8AC3E}">
        <p14:creationId xmlns:p14="http://schemas.microsoft.com/office/powerpoint/2010/main" val="1228135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1326726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normAutofit/>
          </a:bodyPr>
          <a:lstStyle/>
          <a:p>
            <a:r>
              <a:rPr>
                <a:sym typeface="+mn-ea"/>
              </a:rPr>
              <a:t> Analytics Flow for Big Data</a:t>
            </a:r>
          </a:p>
        </p:txBody>
      </p:sp>
      <p:sp>
        <p:nvSpPr>
          <p:cNvPr id="3" name="Content Placeholder 2"/>
          <p:cNvSpPr>
            <a:spLocks noGrp="1"/>
          </p:cNvSpPr>
          <p:nvPr>
            <p:ph idx="1"/>
          </p:nvPr>
        </p:nvSpPr>
        <p:spPr>
          <a:xfrm>
            <a:off x="838200" y="1825625"/>
            <a:ext cx="10515600" cy="4659630"/>
          </a:xfrm>
        </p:spPr>
        <p:txBody>
          <a:bodyPr>
            <a:noAutofit/>
          </a:bodyPr>
          <a:lstStyle/>
          <a:p>
            <a:r>
              <a:rPr lang="en-GB" altLang="en-US" dirty="0">
                <a:latin typeface="Arial" panose="020B0604020202020204" pitchFamily="34" charset="0"/>
                <a:cs typeface="Arial" panose="020B0604020202020204" pitchFamily="34" charset="0"/>
              </a:rPr>
              <a:t> </a:t>
            </a:r>
            <a:r>
              <a:rPr lang="en-GB" altLang="en-US" b="1" dirty="0">
                <a:latin typeface="Arial" panose="020B0604020202020204" pitchFamily="34" charset="0"/>
                <a:cs typeface="Arial" panose="020B0604020202020204" pitchFamily="34" charset="0"/>
              </a:rPr>
              <a:t>Data Collection</a:t>
            </a:r>
          </a:p>
          <a:p>
            <a:pPr lvl="1"/>
            <a:r>
              <a:rPr lang="en-GB" altLang="en-US" dirty="0">
                <a:latin typeface="Arial" panose="020B0604020202020204" pitchFamily="34" charset="0"/>
                <a:cs typeface="Arial" panose="020B0604020202020204" pitchFamily="34" charset="0"/>
              </a:rPr>
              <a:t>Data collection is the ﬁrst step for any analytics application.   Before the data can be </a:t>
            </a:r>
            <a:r>
              <a:rPr lang="en-GB" altLang="en-US" dirty="0" err="1">
                <a:latin typeface="Arial" panose="020B0604020202020204" pitchFamily="34" charset="0"/>
                <a:cs typeface="Arial" panose="020B0604020202020204" pitchFamily="34" charset="0"/>
              </a:rPr>
              <a:t>analyzed</a:t>
            </a:r>
            <a:r>
              <a:rPr lang="en-GB" altLang="en-US" dirty="0">
                <a:latin typeface="Arial" panose="020B0604020202020204" pitchFamily="34" charset="0"/>
                <a:cs typeface="Arial" panose="020B0604020202020204" pitchFamily="34" charset="0"/>
              </a:rPr>
              <a:t>, the data must be collected and ingested into a big data stack.  The choice of tools and frameworks for data collection depends on the source of data and the type of data being ingested. </a:t>
            </a:r>
          </a:p>
          <a:p>
            <a:pPr lvl="0"/>
            <a:r>
              <a:rPr lang="en-GB" altLang="en-US" dirty="0">
                <a:latin typeface="Arial" panose="020B0604020202020204" pitchFamily="34" charset="0"/>
                <a:cs typeface="Arial" panose="020B0604020202020204" pitchFamily="34" charset="0"/>
              </a:rPr>
              <a:t> </a:t>
            </a:r>
            <a:r>
              <a:rPr lang="en-GB" altLang="en-US" b="1" dirty="0">
                <a:latin typeface="Arial" panose="020B0604020202020204" pitchFamily="34" charset="0"/>
                <a:cs typeface="Arial" panose="020B0604020202020204" pitchFamily="34" charset="0"/>
              </a:rPr>
              <a:t>Data Preparation</a:t>
            </a:r>
          </a:p>
          <a:p>
            <a:pPr lvl="1"/>
            <a:r>
              <a:rPr lang="en-GB" altLang="en-US" dirty="0">
                <a:latin typeface="Arial" panose="020B0604020202020204" pitchFamily="34" charset="0"/>
                <a:cs typeface="Arial" panose="020B0604020202020204" pitchFamily="34" charset="0"/>
              </a:rPr>
              <a:t>Data can often be dirty and can have various issues that must be resolved before the data can be processed, such as </a:t>
            </a:r>
            <a:r>
              <a:rPr lang="en-GB" altLang="en-US" dirty="0">
                <a:solidFill>
                  <a:srgbClr val="FF0000"/>
                </a:solidFill>
                <a:latin typeface="Arial" panose="020B0604020202020204" pitchFamily="34" charset="0"/>
                <a:cs typeface="Arial" panose="020B0604020202020204" pitchFamily="34" charset="0"/>
              </a:rPr>
              <a:t>corrupt records, missing values, duplicates, inconsistent abbreviations, inconsistent units, typos, incorrect spellings and incorrect formatting</a:t>
            </a:r>
            <a:r>
              <a:rPr lang="en-GB" altLang="en-US" dirty="0">
                <a:latin typeface="Arial" panose="020B0604020202020204" pitchFamily="34" charset="0"/>
                <a:cs typeface="Arial" panose="020B0604020202020204" pitchFamily="34" charset="0"/>
              </a:rPr>
              <a:t>. Data preparation step involves various tasks such as </a:t>
            </a:r>
            <a:r>
              <a:rPr lang="en-GB" altLang="en-US" dirty="0">
                <a:solidFill>
                  <a:srgbClr val="FF0000"/>
                </a:solidFill>
                <a:latin typeface="Arial" panose="020B0604020202020204" pitchFamily="34" charset="0"/>
                <a:cs typeface="Arial" panose="020B0604020202020204" pitchFamily="34" charset="0"/>
              </a:rPr>
              <a:t>data cleansing, data wrangling or munging, de-duplication, normalization, sampling and ﬁltering.</a:t>
            </a:r>
          </a:p>
        </p:txBody>
      </p:sp>
    </p:spTree>
    <p:extLst>
      <p:ext uri="{BB962C8B-B14F-4D97-AF65-F5344CB8AC3E}">
        <p14:creationId xmlns:p14="http://schemas.microsoft.com/office/powerpoint/2010/main" val="2316066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en-US" dirty="0">
                <a:latin typeface="Arial" panose="020B0604020202020204" pitchFamily="34" charset="0"/>
              </a:rPr>
              <a:t>Outline</a:t>
            </a:r>
          </a:p>
        </p:txBody>
      </p:sp>
      <p:sp>
        <p:nvSpPr>
          <p:cNvPr id="3" name="Content Placeholder 2"/>
          <p:cNvSpPr>
            <a:spLocks noGrp="1"/>
          </p:cNvSpPr>
          <p:nvPr>
            <p:ph idx="1"/>
          </p:nvPr>
        </p:nvSpPr>
        <p:spPr/>
        <p:txBody>
          <a:bodyPr>
            <a:normAutofit/>
          </a:bodyPr>
          <a:lstStyle/>
          <a:p>
            <a:r>
              <a:rPr lang="en-US" dirty="0"/>
              <a:t>What is Analytics?</a:t>
            </a:r>
          </a:p>
          <a:p>
            <a:r>
              <a:rPr lang="en-US" dirty="0"/>
              <a:t>What is Big Data?</a:t>
            </a:r>
          </a:p>
          <a:p>
            <a:r>
              <a:rPr lang="en-US" dirty="0"/>
              <a:t>Characteristics of Big Data</a:t>
            </a:r>
          </a:p>
          <a:p>
            <a:r>
              <a:rPr lang="en-US" dirty="0"/>
              <a:t>Domain Specific Examples of Big Data</a:t>
            </a:r>
          </a:p>
          <a:p>
            <a:r>
              <a:rPr lang="en-US" dirty="0"/>
              <a:t>Analytics Flow for Big Data</a:t>
            </a:r>
          </a:p>
          <a:p>
            <a:r>
              <a:rPr lang="en-US" dirty="0"/>
              <a:t>Big Data Stack</a:t>
            </a:r>
          </a:p>
          <a:p>
            <a:r>
              <a:rPr lang="en-US" dirty="0"/>
              <a:t>Mapping Analytics Flow to Big Data Stack</a:t>
            </a:r>
          </a:p>
          <a:p>
            <a:r>
              <a:rPr lang="en-US" dirty="0"/>
              <a:t>Analytics Patterns</a:t>
            </a:r>
          </a:p>
        </p:txBody>
      </p:sp>
    </p:spTree>
    <p:extLst>
      <p:ext uri="{BB962C8B-B14F-4D97-AF65-F5344CB8AC3E}">
        <p14:creationId xmlns:p14="http://schemas.microsoft.com/office/powerpoint/2010/main" val="1745054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normAutofit/>
          </a:bodyPr>
          <a:lstStyle/>
          <a:p>
            <a:r>
              <a:rPr>
                <a:sym typeface="+mn-ea"/>
              </a:rPr>
              <a:t> Analytics Flow for Big Data</a:t>
            </a:r>
          </a:p>
        </p:txBody>
      </p:sp>
      <p:sp>
        <p:nvSpPr>
          <p:cNvPr id="3" name="Content Placeholder 2"/>
          <p:cNvSpPr>
            <a:spLocks noGrp="1"/>
          </p:cNvSpPr>
          <p:nvPr>
            <p:ph idx="1"/>
          </p:nvPr>
        </p:nvSpPr>
        <p:spPr>
          <a:xfrm>
            <a:off x="838200" y="1825625"/>
            <a:ext cx="10515600" cy="4659630"/>
          </a:xfrm>
        </p:spPr>
        <p:txBody>
          <a:bodyPr>
            <a:normAutofit/>
          </a:bodyPr>
          <a:lstStyle/>
          <a:p>
            <a:r>
              <a:rPr lang="en-GB" altLang="en-US" sz="2400" dirty="0">
                <a:latin typeface="Arial" panose="020B0604020202020204" pitchFamily="34" charset="0"/>
                <a:cs typeface="Arial" panose="020B0604020202020204" pitchFamily="34" charset="0"/>
              </a:rPr>
              <a:t> </a:t>
            </a:r>
            <a:r>
              <a:rPr lang="en-GB" altLang="en-US" sz="2400" b="1" dirty="0">
                <a:latin typeface="Arial" panose="020B0604020202020204" pitchFamily="34" charset="0"/>
                <a:cs typeface="Arial" panose="020B0604020202020204" pitchFamily="34" charset="0"/>
              </a:rPr>
              <a:t>Analysis Types</a:t>
            </a:r>
          </a:p>
          <a:p>
            <a:pPr lvl="1"/>
            <a:r>
              <a:rPr lang="en-GB" altLang="en-US" sz="2000" dirty="0">
                <a:latin typeface="Arial" panose="020B0604020202020204" pitchFamily="34" charset="0"/>
                <a:cs typeface="Arial" panose="020B0604020202020204" pitchFamily="34" charset="0"/>
              </a:rPr>
              <a:t>The next step in the analysis ﬂow is to determine the analysis type for the application.</a:t>
            </a:r>
          </a:p>
          <a:p>
            <a:pPr lvl="0"/>
            <a:r>
              <a:rPr lang="en-GB" altLang="en-US" sz="2400" dirty="0">
                <a:latin typeface="Arial" panose="020B0604020202020204" pitchFamily="34" charset="0"/>
                <a:cs typeface="Arial" panose="020B0604020202020204" pitchFamily="34" charset="0"/>
              </a:rPr>
              <a:t> </a:t>
            </a:r>
            <a:r>
              <a:rPr lang="en-GB" altLang="en-US" sz="2400" b="1" dirty="0">
                <a:latin typeface="Arial" panose="020B0604020202020204" pitchFamily="34" charset="0"/>
                <a:cs typeface="Arial" panose="020B0604020202020204" pitchFamily="34" charset="0"/>
              </a:rPr>
              <a:t>Analysis Modes</a:t>
            </a:r>
          </a:p>
          <a:p>
            <a:pPr lvl="1"/>
            <a:r>
              <a:rPr lang="en-GB" altLang="en-US" sz="2000" dirty="0">
                <a:latin typeface="Arial" panose="020B0604020202020204" pitchFamily="34" charset="0"/>
                <a:cs typeface="Arial" panose="020B0604020202020204" pitchFamily="34" charset="0"/>
              </a:rPr>
              <a:t>With the analysis types selected for an application, the next step is to determine the analysis mode, which can be either batch, real-time or interactive. The choice  of the mode depends on the requirements of the application.</a:t>
            </a:r>
          </a:p>
          <a:p>
            <a:pPr lvl="0"/>
            <a:r>
              <a:rPr lang="en-GB" altLang="en-US" sz="2400" dirty="0">
                <a:latin typeface="Arial" panose="020B0604020202020204" pitchFamily="34" charset="0"/>
                <a:cs typeface="Arial" panose="020B0604020202020204" pitchFamily="34" charset="0"/>
              </a:rPr>
              <a:t> </a:t>
            </a:r>
            <a:r>
              <a:rPr lang="en-GB" altLang="en-US" sz="2400" b="1" dirty="0">
                <a:latin typeface="Arial" panose="020B0604020202020204" pitchFamily="34" charset="0"/>
                <a:cs typeface="Arial" panose="020B0604020202020204" pitchFamily="34" charset="0"/>
              </a:rPr>
              <a:t>Visualizations</a:t>
            </a:r>
          </a:p>
          <a:p>
            <a:pPr lvl="1"/>
            <a:r>
              <a:rPr lang="en-GB" altLang="en-US" sz="2000" dirty="0">
                <a:latin typeface="Arial" panose="020B0604020202020204" pitchFamily="34" charset="0"/>
                <a:cs typeface="Arial" panose="020B0604020202020204" pitchFamily="34" charset="0"/>
              </a:rPr>
              <a:t>The choice of the visualization tools, serving databases and web frameworks is driven by the requirements of the application. Visualizations can be static, dynamic or interactive. </a:t>
            </a:r>
          </a:p>
        </p:txBody>
      </p:sp>
    </p:spTree>
    <p:extLst>
      <p:ext uri="{BB962C8B-B14F-4D97-AF65-F5344CB8AC3E}">
        <p14:creationId xmlns:p14="http://schemas.microsoft.com/office/powerpoint/2010/main" val="1169055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2286663" cy="1873168"/>
          </a:xfrm>
        </p:spPr>
        <p:txBody>
          <a:bodyPr>
            <a:normAutofit fontScale="90000"/>
          </a:bodyPr>
          <a:lstStyle/>
          <a:p>
            <a:r>
              <a:rPr dirty="0"/>
              <a:t>Analytics Flow for Big Data</a:t>
            </a:r>
          </a:p>
        </p:txBody>
      </p:sp>
      <p:pic>
        <p:nvPicPr>
          <p:cNvPr id="7" name="Content Placeholder 6"/>
          <p:cNvPicPr>
            <a:picLocks noGrp="1" noChangeAspect="1"/>
          </p:cNvPicPr>
          <p:nvPr>
            <p:ph idx="1"/>
          </p:nvPr>
        </p:nvPicPr>
        <p:blipFill>
          <a:blip r:embed="rId2"/>
          <a:stretch>
            <a:fillRect/>
          </a:stretch>
        </p:blipFill>
        <p:spPr>
          <a:xfrm rot="5400000">
            <a:off x="4272029" y="-941098"/>
            <a:ext cx="6591110" cy="8869818"/>
          </a:xfrm>
          <a:prstGeom prst="rect">
            <a:avLst/>
          </a:prstGeom>
        </p:spPr>
      </p:pic>
    </p:spTree>
    <p:extLst>
      <p:ext uri="{BB962C8B-B14F-4D97-AF65-F5344CB8AC3E}">
        <p14:creationId xmlns:p14="http://schemas.microsoft.com/office/powerpoint/2010/main" val="816468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Big Data Stack</a:t>
            </a:r>
          </a:p>
        </p:txBody>
      </p:sp>
      <p:pic>
        <p:nvPicPr>
          <p:cNvPr id="9" name="Picture 8" descr="Screenshot from 2019-08-13 17-29-59"/>
          <p:cNvPicPr>
            <a:picLocks noChangeAspect="1"/>
          </p:cNvPicPr>
          <p:nvPr/>
        </p:nvPicPr>
        <p:blipFill>
          <a:blip r:embed="rId2"/>
          <a:stretch>
            <a:fillRect/>
          </a:stretch>
        </p:blipFill>
        <p:spPr>
          <a:xfrm>
            <a:off x="1755140" y="1469390"/>
            <a:ext cx="8905875" cy="4886960"/>
          </a:xfrm>
          <a:prstGeom prst="rect">
            <a:avLst/>
          </a:prstGeom>
        </p:spPr>
      </p:pic>
    </p:spTree>
    <p:extLst>
      <p:ext uri="{BB962C8B-B14F-4D97-AF65-F5344CB8AC3E}">
        <p14:creationId xmlns:p14="http://schemas.microsoft.com/office/powerpoint/2010/main" val="1464395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Big Data Stack</a:t>
            </a:r>
          </a:p>
        </p:txBody>
      </p:sp>
      <p:pic>
        <p:nvPicPr>
          <p:cNvPr id="9" name="Picture 8" descr="Screenshot from 2019-08-13 17-29-59"/>
          <p:cNvPicPr>
            <a:picLocks noChangeAspect="1"/>
          </p:cNvPicPr>
          <p:nvPr/>
        </p:nvPicPr>
        <p:blipFill>
          <a:blip r:embed="rId2"/>
          <a:stretch>
            <a:fillRect/>
          </a:stretch>
        </p:blipFill>
        <p:spPr>
          <a:xfrm>
            <a:off x="1755140" y="1469390"/>
            <a:ext cx="8905875" cy="4886960"/>
          </a:xfrm>
          <a:prstGeom prst="rect">
            <a:avLst/>
          </a:prstGeom>
        </p:spPr>
      </p:pic>
      <p:sp>
        <p:nvSpPr>
          <p:cNvPr id="3" name="Rectangle 2"/>
          <p:cNvSpPr/>
          <p:nvPr/>
        </p:nvSpPr>
        <p:spPr>
          <a:xfrm>
            <a:off x="5115339" y="497807"/>
            <a:ext cx="6096000" cy="646331"/>
          </a:xfrm>
          <a:prstGeom prst="rect">
            <a:avLst/>
          </a:prstGeom>
        </p:spPr>
        <p:txBody>
          <a:bodyPr>
            <a:spAutoFit/>
          </a:bodyPr>
          <a:lstStyle/>
          <a:p>
            <a:r>
              <a:rPr lang="en-GB" dirty="0">
                <a:solidFill>
                  <a:srgbClr val="FF0000"/>
                </a:solidFill>
              </a:rPr>
              <a:t>Capture data from the raw data sources into the big data systems and frameworks. </a:t>
            </a:r>
          </a:p>
        </p:txBody>
      </p:sp>
      <p:sp>
        <p:nvSpPr>
          <p:cNvPr id="4" name="Rounded Rectangle 3"/>
          <p:cNvSpPr/>
          <p:nvPr/>
        </p:nvSpPr>
        <p:spPr>
          <a:xfrm>
            <a:off x="1459064" y="2790908"/>
            <a:ext cx="1626041" cy="2337683"/>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4971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Big Data Stack</a:t>
            </a:r>
          </a:p>
        </p:txBody>
      </p:sp>
      <p:pic>
        <p:nvPicPr>
          <p:cNvPr id="9" name="Picture 8" descr="Screenshot from 2019-08-13 17-29-59"/>
          <p:cNvPicPr>
            <a:picLocks noChangeAspect="1"/>
          </p:cNvPicPr>
          <p:nvPr/>
        </p:nvPicPr>
        <p:blipFill>
          <a:blip r:embed="rId2"/>
          <a:stretch>
            <a:fillRect/>
          </a:stretch>
        </p:blipFill>
        <p:spPr>
          <a:xfrm>
            <a:off x="1755140" y="1469390"/>
            <a:ext cx="8905875" cy="4886960"/>
          </a:xfrm>
          <a:prstGeom prst="rect">
            <a:avLst/>
          </a:prstGeom>
        </p:spPr>
      </p:pic>
      <p:sp>
        <p:nvSpPr>
          <p:cNvPr id="4" name="Rounded Rectangle 3"/>
          <p:cNvSpPr/>
          <p:nvPr/>
        </p:nvSpPr>
        <p:spPr>
          <a:xfrm>
            <a:off x="2883746" y="2846566"/>
            <a:ext cx="1626041" cy="2337683"/>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5878664" y="303648"/>
            <a:ext cx="6096000" cy="923330"/>
          </a:xfrm>
          <a:prstGeom prst="rect">
            <a:avLst/>
          </a:prstGeom>
        </p:spPr>
        <p:txBody>
          <a:bodyPr>
            <a:spAutoFit/>
          </a:bodyPr>
          <a:lstStyle/>
          <a:p>
            <a:r>
              <a:rPr lang="en-GB" altLang="en-US" dirty="0">
                <a:solidFill>
                  <a:srgbClr val="FF0000"/>
                </a:solidFill>
              </a:rPr>
              <a:t>tools and frameworks for collecting and ingesting data from various sources into the big data storage and analytics frameworks.</a:t>
            </a:r>
            <a:endParaRPr lang="en-GB" dirty="0"/>
          </a:p>
        </p:txBody>
      </p:sp>
    </p:spTree>
    <p:extLst>
      <p:ext uri="{BB962C8B-B14F-4D97-AF65-F5344CB8AC3E}">
        <p14:creationId xmlns:p14="http://schemas.microsoft.com/office/powerpoint/2010/main" val="3778796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rPr dirty="0"/>
              <a:t> Big Data Stack</a:t>
            </a:r>
          </a:p>
        </p:txBody>
      </p:sp>
      <p:pic>
        <p:nvPicPr>
          <p:cNvPr id="9" name="Picture 8" descr="Screenshot from 2019-08-13 17-29-59"/>
          <p:cNvPicPr>
            <a:picLocks noChangeAspect="1"/>
          </p:cNvPicPr>
          <p:nvPr/>
        </p:nvPicPr>
        <p:blipFill>
          <a:blip r:embed="rId2"/>
          <a:stretch>
            <a:fillRect/>
          </a:stretch>
        </p:blipFill>
        <p:spPr>
          <a:xfrm>
            <a:off x="1755140" y="1469390"/>
            <a:ext cx="8905875" cy="4886960"/>
          </a:xfrm>
          <a:prstGeom prst="rect">
            <a:avLst/>
          </a:prstGeom>
        </p:spPr>
      </p:pic>
      <p:sp>
        <p:nvSpPr>
          <p:cNvPr id="4" name="Rounded Rectangle 3"/>
          <p:cNvSpPr/>
          <p:nvPr/>
        </p:nvSpPr>
        <p:spPr>
          <a:xfrm>
            <a:off x="4334006" y="1603333"/>
            <a:ext cx="3444657" cy="4555298"/>
          </a:xfrm>
          <a:prstGeom prst="roundRect">
            <a:avLst/>
          </a:prstGeom>
          <a:solidFill>
            <a:srgbClr val="00B05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7003387" y="217077"/>
            <a:ext cx="2892395" cy="369332"/>
          </a:xfrm>
          <a:prstGeom prst="rect">
            <a:avLst/>
          </a:prstGeom>
        </p:spPr>
        <p:txBody>
          <a:bodyPr wrap="none">
            <a:spAutoFit/>
          </a:bodyPr>
          <a:lstStyle/>
          <a:p>
            <a:r>
              <a:rPr lang="en-US" altLang="en-GB" dirty="0">
                <a:solidFill>
                  <a:srgbClr val="00B050"/>
                </a:solidFill>
              </a:rPr>
              <a:t>process and analyze the data</a:t>
            </a:r>
            <a:endParaRPr lang="en-GB" dirty="0">
              <a:solidFill>
                <a:srgbClr val="00B050"/>
              </a:solidFill>
            </a:endParaRPr>
          </a:p>
        </p:txBody>
      </p:sp>
      <p:sp>
        <p:nvSpPr>
          <p:cNvPr id="8" name="Rectangle 7"/>
          <p:cNvSpPr/>
          <p:nvPr/>
        </p:nvSpPr>
        <p:spPr>
          <a:xfrm>
            <a:off x="7104104" y="738809"/>
            <a:ext cx="3339119" cy="369332"/>
          </a:xfrm>
          <a:prstGeom prst="rect">
            <a:avLst/>
          </a:prstGeom>
        </p:spPr>
        <p:txBody>
          <a:bodyPr wrap="none">
            <a:spAutoFit/>
          </a:bodyPr>
          <a:lstStyle/>
          <a:p>
            <a:r>
              <a:rPr lang="en-US" altLang="en-GB" dirty="0">
                <a:solidFill>
                  <a:srgbClr val="00B050"/>
                </a:solidFill>
              </a:rPr>
              <a:t>Storage and analytics frameworks</a:t>
            </a:r>
            <a:endParaRPr lang="en-GB" dirty="0">
              <a:solidFill>
                <a:srgbClr val="00B050"/>
              </a:solidFill>
            </a:endParaRPr>
          </a:p>
        </p:txBody>
      </p:sp>
    </p:spTree>
    <p:extLst>
      <p:ext uri="{BB962C8B-B14F-4D97-AF65-F5344CB8AC3E}">
        <p14:creationId xmlns:p14="http://schemas.microsoft.com/office/powerpoint/2010/main" val="3689678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Big Data Stack</a:t>
            </a:r>
          </a:p>
        </p:txBody>
      </p:sp>
      <p:pic>
        <p:nvPicPr>
          <p:cNvPr id="9" name="Picture 8" descr="Screenshot from 2019-08-13 17-29-59"/>
          <p:cNvPicPr>
            <a:picLocks noChangeAspect="1"/>
          </p:cNvPicPr>
          <p:nvPr/>
        </p:nvPicPr>
        <p:blipFill>
          <a:blip r:embed="rId2"/>
          <a:stretch>
            <a:fillRect/>
          </a:stretch>
        </p:blipFill>
        <p:spPr>
          <a:xfrm>
            <a:off x="1755140" y="1469390"/>
            <a:ext cx="8905875" cy="4886960"/>
          </a:xfrm>
          <a:prstGeom prst="rect">
            <a:avLst/>
          </a:prstGeom>
        </p:spPr>
      </p:pic>
      <p:sp>
        <p:nvSpPr>
          <p:cNvPr id="3" name="Rectangle 2"/>
          <p:cNvSpPr/>
          <p:nvPr/>
        </p:nvSpPr>
        <p:spPr>
          <a:xfrm>
            <a:off x="5649402" y="469978"/>
            <a:ext cx="6096000" cy="646331"/>
          </a:xfrm>
          <a:prstGeom prst="rect">
            <a:avLst/>
          </a:prstGeom>
        </p:spPr>
        <p:txBody>
          <a:bodyPr>
            <a:spAutoFit/>
          </a:bodyPr>
          <a:lstStyle/>
          <a:p>
            <a:r>
              <a:rPr lang="en-GB" altLang="en-US" dirty="0">
                <a:solidFill>
                  <a:srgbClr val="FF0000"/>
                </a:solidFill>
              </a:rPr>
              <a:t>store the data collected from the raw data sources using the data access connectors</a:t>
            </a:r>
            <a:endParaRPr lang="en-GB" dirty="0"/>
          </a:p>
        </p:txBody>
      </p:sp>
      <p:sp>
        <p:nvSpPr>
          <p:cNvPr id="10" name="Rectangle 9"/>
          <p:cNvSpPr/>
          <p:nvPr/>
        </p:nvSpPr>
        <p:spPr>
          <a:xfrm>
            <a:off x="5743106" y="100646"/>
            <a:ext cx="2892395" cy="369332"/>
          </a:xfrm>
          <a:prstGeom prst="rect">
            <a:avLst/>
          </a:prstGeom>
        </p:spPr>
        <p:txBody>
          <a:bodyPr wrap="none">
            <a:spAutoFit/>
          </a:bodyPr>
          <a:lstStyle/>
          <a:p>
            <a:r>
              <a:rPr lang="en-US" altLang="en-GB" dirty="0">
                <a:solidFill>
                  <a:srgbClr val="00B050"/>
                </a:solidFill>
              </a:rPr>
              <a:t>process and analyze the data</a:t>
            </a:r>
            <a:endParaRPr lang="en-GB" dirty="0">
              <a:solidFill>
                <a:srgbClr val="00B050"/>
              </a:solidFill>
            </a:endParaRPr>
          </a:p>
        </p:txBody>
      </p:sp>
      <p:sp>
        <p:nvSpPr>
          <p:cNvPr id="11" name="Rounded Rectangle 10"/>
          <p:cNvSpPr/>
          <p:nvPr/>
        </p:nvSpPr>
        <p:spPr>
          <a:xfrm>
            <a:off x="4174434" y="1415332"/>
            <a:ext cx="3804699" cy="4782709"/>
          </a:xfrm>
          <a:prstGeom prst="roundRect">
            <a:avLst/>
          </a:prstGeom>
          <a:solidFill>
            <a:srgbClr val="00B05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ounded Rectangle 3"/>
          <p:cNvSpPr/>
          <p:nvPr/>
        </p:nvSpPr>
        <p:spPr>
          <a:xfrm>
            <a:off x="4047215" y="5231958"/>
            <a:ext cx="2949934" cy="966083"/>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37934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Big Data Stack</a:t>
            </a:r>
          </a:p>
        </p:txBody>
      </p:sp>
      <p:pic>
        <p:nvPicPr>
          <p:cNvPr id="9" name="Picture 8" descr="Screenshot from 2019-08-13 17-29-59"/>
          <p:cNvPicPr>
            <a:picLocks noChangeAspect="1"/>
          </p:cNvPicPr>
          <p:nvPr/>
        </p:nvPicPr>
        <p:blipFill>
          <a:blip r:embed="rId2"/>
          <a:stretch>
            <a:fillRect/>
          </a:stretch>
        </p:blipFill>
        <p:spPr>
          <a:xfrm>
            <a:off x="1755140" y="1469390"/>
            <a:ext cx="8905875" cy="4886960"/>
          </a:xfrm>
          <a:prstGeom prst="rect">
            <a:avLst/>
          </a:prstGeom>
        </p:spPr>
      </p:pic>
      <p:sp>
        <p:nvSpPr>
          <p:cNvPr id="4" name="Rectangle 3"/>
          <p:cNvSpPr/>
          <p:nvPr/>
        </p:nvSpPr>
        <p:spPr>
          <a:xfrm>
            <a:off x="5924873" y="485231"/>
            <a:ext cx="5701433" cy="369332"/>
          </a:xfrm>
          <a:prstGeom prst="rect">
            <a:avLst/>
          </a:prstGeom>
        </p:spPr>
        <p:txBody>
          <a:bodyPr wrap="none">
            <a:spAutoFit/>
          </a:bodyPr>
          <a:lstStyle/>
          <a:p>
            <a:r>
              <a:rPr lang="en-GB" altLang="en-US" dirty="0">
                <a:solidFill>
                  <a:srgbClr val="FF0000"/>
                </a:solidFill>
              </a:rPr>
              <a:t>various frameworks which allow analysis of data in batches</a:t>
            </a:r>
            <a:endParaRPr lang="en-GB" dirty="0"/>
          </a:p>
        </p:txBody>
      </p:sp>
      <p:sp>
        <p:nvSpPr>
          <p:cNvPr id="6" name="Rounded Rectangle 5"/>
          <p:cNvSpPr/>
          <p:nvPr/>
        </p:nvSpPr>
        <p:spPr>
          <a:xfrm>
            <a:off x="4202264" y="2301903"/>
            <a:ext cx="2627906" cy="1900361"/>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6021401" y="81905"/>
            <a:ext cx="2892395" cy="369332"/>
          </a:xfrm>
          <a:prstGeom prst="rect">
            <a:avLst/>
          </a:prstGeom>
        </p:spPr>
        <p:txBody>
          <a:bodyPr wrap="none">
            <a:spAutoFit/>
          </a:bodyPr>
          <a:lstStyle/>
          <a:p>
            <a:r>
              <a:rPr lang="en-US" altLang="en-GB" dirty="0">
                <a:solidFill>
                  <a:srgbClr val="00B050"/>
                </a:solidFill>
              </a:rPr>
              <a:t>process and analyze the data</a:t>
            </a:r>
            <a:endParaRPr lang="en-GB" dirty="0">
              <a:solidFill>
                <a:srgbClr val="00B050"/>
              </a:solidFill>
            </a:endParaRPr>
          </a:p>
        </p:txBody>
      </p:sp>
      <p:sp>
        <p:nvSpPr>
          <p:cNvPr id="8" name="Rounded Rectangle 7"/>
          <p:cNvSpPr/>
          <p:nvPr/>
        </p:nvSpPr>
        <p:spPr>
          <a:xfrm>
            <a:off x="4174434" y="1415332"/>
            <a:ext cx="3804699" cy="4782709"/>
          </a:xfrm>
          <a:prstGeom prst="roundRect">
            <a:avLst/>
          </a:prstGeom>
          <a:solidFill>
            <a:srgbClr val="00B05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96894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Big Data Stack</a:t>
            </a:r>
          </a:p>
        </p:txBody>
      </p:sp>
      <p:pic>
        <p:nvPicPr>
          <p:cNvPr id="9" name="Picture 8" descr="Screenshot from 2019-08-13 17-29-59"/>
          <p:cNvPicPr>
            <a:picLocks noChangeAspect="1"/>
          </p:cNvPicPr>
          <p:nvPr/>
        </p:nvPicPr>
        <p:blipFill>
          <a:blip r:embed="rId2"/>
          <a:stretch>
            <a:fillRect/>
          </a:stretch>
        </p:blipFill>
        <p:spPr>
          <a:xfrm>
            <a:off x="1755140" y="1469390"/>
            <a:ext cx="8905875" cy="4886960"/>
          </a:xfrm>
          <a:prstGeom prst="rect">
            <a:avLst/>
          </a:prstGeom>
        </p:spPr>
      </p:pic>
      <p:sp>
        <p:nvSpPr>
          <p:cNvPr id="5" name="Rectangle 4"/>
          <p:cNvSpPr/>
          <p:nvPr/>
        </p:nvSpPr>
        <p:spPr>
          <a:xfrm>
            <a:off x="7848761" y="437523"/>
            <a:ext cx="2919132" cy="369332"/>
          </a:xfrm>
          <a:prstGeom prst="rect">
            <a:avLst/>
          </a:prstGeom>
        </p:spPr>
        <p:txBody>
          <a:bodyPr wrap="none">
            <a:spAutoFit/>
          </a:bodyPr>
          <a:lstStyle/>
          <a:p>
            <a:r>
              <a:rPr lang="en-US" altLang="en-GB" dirty="0">
                <a:solidFill>
                  <a:srgbClr val="FF0000"/>
                </a:solidFill>
              </a:rPr>
              <a:t>The real-time analytics block </a:t>
            </a:r>
            <a:endParaRPr lang="en-GB" dirty="0"/>
          </a:p>
        </p:txBody>
      </p:sp>
      <p:sp>
        <p:nvSpPr>
          <p:cNvPr id="7" name="Rounded Rectangle 6"/>
          <p:cNvSpPr/>
          <p:nvPr/>
        </p:nvSpPr>
        <p:spPr>
          <a:xfrm>
            <a:off x="4122751" y="4401048"/>
            <a:ext cx="2775006" cy="950180"/>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949593" y="109734"/>
            <a:ext cx="2892395" cy="369332"/>
          </a:xfrm>
          <a:prstGeom prst="rect">
            <a:avLst/>
          </a:prstGeom>
        </p:spPr>
        <p:txBody>
          <a:bodyPr wrap="none">
            <a:spAutoFit/>
          </a:bodyPr>
          <a:lstStyle/>
          <a:p>
            <a:r>
              <a:rPr lang="en-US" altLang="en-GB" dirty="0">
                <a:solidFill>
                  <a:srgbClr val="00B050"/>
                </a:solidFill>
              </a:rPr>
              <a:t>process and analyze the data</a:t>
            </a:r>
            <a:endParaRPr lang="en-GB" dirty="0">
              <a:solidFill>
                <a:srgbClr val="00B050"/>
              </a:solidFill>
            </a:endParaRPr>
          </a:p>
        </p:txBody>
      </p:sp>
      <p:sp>
        <p:nvSpPr>
          <p:cNvPr id="10" name="Rounded Rectangle 9"/>
          <p:cNvSpPr/>
          <p:nvPr/>
        </p:nvSpPr>
        <p:spPr>
          <a:xfrm>
            <a:off x="4174434" y="1415332"/>
            <a:ext cx="3804699" cy="4782709"/>
          </a:xfrm>
          <a:prstGeom prst="roundRect">
            <a:avLst/>
          </a:prstGeom>
          <a:solidFill>
            <a:srgbClr val="00B05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75531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Big Data Stack</a:t>
            </a:r>
          </a:p>
        </p:txBody>
      </p:sp>
      <p:pic>
        <p:nvPicPr>
          <p:cNvPr id="9" name="Picture 8" descr="Screenshot from 2019-08-13 17-29-59"/>
          <p:cNvPicPr>
            <a:picLocks noChangeAspect="1"/>
          </p:cNvPicPr>
          <p:nvPr/>
        </p:nvPicPr>
        <p:blipFill>
          <a:blip r:embed="rId2"/>
          <a:stretch>
            <a:fillRect/>
          </a:stretch>
        </p:blipFill>
        <p:spPr>
          <a:xfrm>
            <a:off x="1755140" y="1469390"/>
            <a:ext cx="8905875" cy="4886960"/>
          </a:xfrm>
          <a:prstGeom prst="rect">
            <a:avLst/>
          </a:prstGeom>
        </p:spPr>
      </p:pic>
      <p:sp>
        <p:nvSpPr>
          <p:cNvPr id="4" name="Rounded Rectangle 3"/>
          <p:cNvSpPr/>
          <p:nvPr/>
        </p:nvSpPr>
        <p:spPr>
          <a:xfrm>
            <a:off x="6428630" y="1469390"/>
            <a:ext cx="1467015" cy="1448738"/>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7895645" y="524988"/>
            <a:ext cx="2600712" cy="369332"/>
          </a:xfrm>
          <a:prstGeom prst="rect">
            <a:avLst/>
          </a:prstGeom>
        </p:spPr>
        <p:txBody>
          <a:bodyPr wrap="none">
            <a:spAutoFit/>
          </a:bodyPr>
          <a:lstStyle/>
          <a:p>
            <a:r>
              <a:rPr lang="en-US" altLang="en-GB" dirty="0">
                <a:solidFill>
                  <a:srgbClr val="FF0000"/>
                </a:solidFill>
              </a:rPr>
              <a:t>allow users to query data </a:t>
            </a:r>
            <a:endParaRPr lang="en-GB" dirty="0"/>
          </a:p>
        </p:txBody>
      </p:sp>
      <p:sp>
        <p:nvSpPr>
          <p:cNvPr id="6" name="Rectangle 5"/>
          <p:cNvSpPr/>
          <p:nvPr/>
        </p:nvSpPr>
        <p:spPr>
          <a:xfrm>
            <a:off x="7945617" y="155656"/>
            <a:ext cx="2892395" cy="369332"/>
          </a:xfrm>
          <a:prstGeom prst="rect">
            <a:avLst/>
          </a:prstGeom>
        </p:spPr>
        <p:txBody>
          <a:bodyPr wrap="none">
            <a:spAutoFit/>
          </a:bodyPr>
          <a:lstStyle/>
          <a:p>
            <a:r>
              <a:rPr lang="en-US" altLang="en-GB" dirty="0">
                <a:solidFill>
                  <a:srgbClr val="00B050"/>
                </a:solidFill>
              </a:rPr>
              <a:t>process and analyze the data</a:t>
            </a:r>
            <a:endParaRPr lang="en-GB" dirty="0">
              <a:solidFill>
                <a:srgbClr val="00B050"/>
              </a:solidFill>
            </a:endParaRPr>
          </a:p>
        </p:txBody>
      </p:sp>
      <p:sp>
        <p:nvSpPr>
          <p:cNvPr id="7" name="Rounded Rectangle 6"/>
          <p:cNvSpPr/>
          <p:nvPr/>
        </p:nvSpPr>
        <p:spPr>
          <a:xfrm>
            <a:off x="4174434" y="1415332"/>
            <a:ext cx="3804699" cy="4782709"/>
          </a:xfrm>
          <a:prstGeom prst="roundRect">
            <a:avLst/>
          </a:prstGeom>
          <a:solidFill>
            <a:srgbClr val="00B05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3939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8370"/>
          </a:xfrm>
        </p:spPr>
        <p:txBody>
          <a:bodyPr/>
          <a:lstStyle/>
          <a:p>
            <a:r>
              <a:rPr lang="en-GB" altLang="en-US"/>
              <a:t> What is Analytics?</a:t>
            </a:r>
          </a:p>
        </p:txBody>
      </p:sp>
      <p:sp>
        <p:nvSpPr>
          <p:cNvPr id="3" name="Content Placeholder 2"/>
          <p:cNvSpPr>
            <a:spLocks noGrp="1"/>
          </p:cNvSpPr>
          <p:nvPr>
            <p:ph idx="1"/>
          </p:nvPr>
        </p:nvSpPr>
        <p:spPr/>
        <p:txBody>
          <a:bodyPr>
            <a:normAutofit/>
          </a:bodyPr>
          <a:lstStyle/>
          <a:p>
            <a:r>
              <a:rPr lang="en-GB" altLang="en-US" sz="2400" dirty="0">
                <a:latin typeface="Arial" panose="020B0604020202020204" pitchFamily="34" charset="0"/>
                <a:cs typeface="Arial" panose="020B0604020202020204" pitchFamily="34" charset="0"/>
              </a:rPr>
              <a:t>Analytics is a broad term that encompasses the processes, technologies, frameworks and algorithms to </a:t>
            </a:r>
            <a:r>
              <a:rPr lang="en-GB" altLang="en-US" sz="2400" dirty="0">
                <a:solidFill>
                  <a:srgbClr val="FF0000"/>
                </a:solidFill>
                <a:latin typeface="Arial" panose="020B0604020202020204" pitchFamily="34" charset="0"/>
                <a:cs typeface="Arial" panose="020B0604020202020204" pitchFamily="34" charset="0"/>
              </a:rPr>
              <a:t>extract meaningful insights from data</a:t>
            </a:r>
            <a:r>
              <a:rPr lang="en-GB" altLang="en-US" sz="2400" dirty="0">
                <a:latin typeface="Arial" panose="020B0604020202020204" pitchFamily="34" charset="0"/>
                <a:cs typeface="Arial" panose="020B0604020202020204" pitchFamily="34" charset="0"/>
              </a:rPr>
              <a:t>.   </a:t>
            </a:r>
          </a:p>
          <a:p>
            <a:r>
              <a:rPr lang="en-GB" altLang="en-US" sz="2400" dirty="0">
                <a:latin typeface="Arial" panose="020B0604020202020204" pitchFamily="34" charset="0"/>
                <a:cs typeface="Arial" panose="020B0604020202020204" pitchFamily="34" charset="0"/>
              </a:rPr>
              <a:t>Raw data in itself does not have a meaning until it is contextualized and processed into useful information.  </a:t>
            </a:r>
          </a:p>
          <a:p>
            <a:r>
              <a:rPr lang="en-GB" altLang="en-US" sz="2400" dirty="0">
                <a:latin typeface="Arial" panose="020B0604020202020204" pitchFamily="34" charset="0"/>
                <a:cs typeface="Arial" panose="020B0604020202020204" pitchFamily="34" charset="0"/>
              </a:rPr>
              <a:t>Analytics is this process of extracting and creating information from raw data by </a:t>
            </a:r>
            <a:r>
              <a:rPr lang="en-GB" altLang="en-US" sz="2400" dirty="0">
                <a:solidFill>
                  <a:srgbClr val="FF0000"/>
                </a:solidFill>
                <a:latin typeface="Arial" panose="020B0604020202020204" pitchFamily="34" charset="0"/>
                <a:cs typeface="Arial" panose="020B0604020202020204" pitchFamily="34" charset="0"/>
              </a:rPr>
              <a:t>ﬁltering, processing, categorizing, condensing and contextualizing the data. </a:t>
            </a:r>
          </a:p>
          <a:p>
            <a:r>
              <a:rPr lang="en-GB" altLang="en-US" sz="2400" dirty="0">
                <a:latin typeface="Arial" panose="020B0604020202020204" pitchFamily="34" charset="0"/>
                <a:cs typeface="Arial" panose="020B0604020202020204" pitchFamily="34" charset="0"/>
              </a:rPr>
              <a:t>This information obtained is then organized and structured to infer knowledge about the system and/or its users, its environment, and its operations and progress towards its objectives, thus making the systems smarter and more </a:t>
            </a:r>
            <a:r>
              <a:rPr lang="en-GB" altLang="en-US" sz="2400" dirty="0" err="1">
                <a:latin typeface="Arial" panose="020B0604020202020204" pitchFamily="34" charset="0"/>
                <a:cs typeface="Arial" panose="020B0604020202020204" pitchFamily="34" charset="0"/>
              </a:rPr>
              <a:t>ef</a:t>
            </a:r>
            <a:r>
              <a:rPr lang="en-US" altLang="en-GB" sz="2400" dirty="0">
                <a:latin typeface="Arial" panose="020B0604020202020204" pitchFamily="34" charset="0"/>
                <a:cs typeface="Arial" panose="020B0604020202020204" pitchFamily="34" charset="0"/>
              </a:rPr>
              <a:t>fi</a:t>
            </a:r>
            <a:r>
              <a:rPr lang="en-GB" altLang="en-US" sz="2400" dirty="0" err="1">
                <a:latin typeface="Arial" panose="020B0604020202020204" pitchFamily="34" charset="0"/>
                <a:cs typeface="Arial" panose="020B0604020202020204" pitchFamily="34" charset="0"/>
              </a:rPr>
              <a:t>cient</a:t>
            </a:r>
            <a:r>
              <a:rPr lang="en-GB" altLang="en-US"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99753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Big Data Stack</a:t>
            </a:r>
          </a:p>
        </p:txBody>
      </p:sp>
      <p:pic>
        <p:nvPicPr>
          <p:cNvPr id="9" name="Picture 8" descr="Screenshot from 2019-08-13 17-29-59"/>
          <p:cNvPicPr>
            <a:picLocks noChangeAspect="1"/>
          </p:cNvPicPr>
          <p:nvPr/>
        </p:nvPicPr>
        <p:blipFill>
          <a:blip r:embed="rId2"/>
          <a:stretch>
            <a:fillRect/>
          </a:stretch>
        </p:blipFill>
        <p:spPr>
          <a:xfrm>
            <a:off x="1755140" y="1469390"/>
            <a:ext cx="8905875" cy="4886960"/>
          </a:xfrm>
          <a:prstGeom prst="rect">
            <a:avLst/>
          </a:prstGeom>
        </p:spPr>
      </p:pic>
      <p:sp>
        <p:nvSpPr>
          <p:cNvPr id="4" name="Rounded Rectangle 3"/>
          <p:cNvSpPr/>
          <p:nvPr/>
        </p:nvSpPr>
        <p:spPr>
          <a:xfrm>
            <a:off x="8122258" y="2142876"/>
            <a:ext cx="1534601" cy="2433100"/>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5648076" y="418294"/>
            <a:ext cx="6096000" cy="646331"/>
          </a:xfrm>
          <a:prstGeom prst="rect">
            <a:avLst/>
          </a:prstGeom>
        </p:spPr>
        <p:txBody>
          <a:bodyPr>
            <a:spAutoFit/>
          </a:bodyPr>
          <a:lstStyle/>
          <a:p>
            <a:r>
              <a:rPr lang="en-US" altLang="en-GB" dirty="0">
                <a:solidFill>
                  <a:srgbClr val="FF0000"/>
                </a:solidFill>
              </a:rPr>
              <a:t>allow the analyzed data to be queried and presented in the web applications</a:t>
            </a:r>
            <a:endParaRPr lang="en-GB" dirty="0"/>
          </a:p>
        </p:txBody>
      </p:sp>
    </p:spTree>
    <p:extLst>
      <p:ext uri="{BB962C8B-B14F-4D97-AF65-F5344CB8AC3E}">
        <p14:creationId xmlns:p14="http://schemas.microsoft.com/office/powerpoint/2010/main" val="450330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Big Data Stack</a:t>
            </a:r>
          </a:p>
        </p:txBody>
      </p:sp>
      <p:sp>
        <p:nvSpPr>
          <p:cNvPr id="3" name="Content Placeholder 2"/>
          <p:cNvSpPr>
            <a:spLocks noGrp="1"/>
          </p:cNvSpPr>
          <p:nvPr>
            <p:ph idx="1"/>
          </p:nvPr>
        </p:nvSpPr>
        <p:spPr>
          <a:xfrm>
            <a:off x="838200" y="1825625"/>
            <a:ext cx="10515600" cy="4378325"/>
          </a:xfrm>
        </p:spPr>
        <p:txBody>
          <a:bodyPr>
            <a:normAutofit fontScale="90000" lnSpcReduction="10000"/>
          </a:bodyPr>
          <a:lstStyle/>
          <a:p>
            <a:r>
              <a:rPr lang="en-GB" altLang="en-US" dirty="0"/>
              <a:t> </a:t>
            </a:r>
            <a:r>
              <a:rPr lang="en-GB" altLang="en-US" b="1" dirty="0"/>
              <a:t>Raw Data Sources</a:t>
            </a:r>
          </a:p>
          <a:p>
            <a:pPr lvl="1"/>
            <a:r>
              <a:rPr lang="en-GB" altLang="en-US" dirty="0"/>
              <a:t>In any big data analytics application or platform, before the data is processed and </a:t>
            </a:r>
            <a:r>
              <a:rPr lang="en-GB" altLang="en-US" dirty="0" err="1"/>
              <a:t>analyzed</a:t>
            </a:r>
            <a:r>
              <a:rPr lang="en-GB" altLang="en-US" dirty="0"/>
              <a:t>, it must be captured from the raw data sources into the big data systems and frameworks. </a:t>
            </a:r>
          </a:p>
          <a:p>
            <a:pPr lvl="0"/>
            <a:r>
              <a:rPr lang="en-GB" altLang="en-US" dirty="0"/>
              <a:t> </a:t>
            </a:r>
            <a:r>
              <a:rPr lang="en-GB" altLang="en-US" b="1" dirty="0"/>
              <a:t>Data Access Connectors</a:t>
            </a:r>
          </a:p>
          <a:p>
            <a:pPr lvl="1"/>
            <a:r>
              <a:rPr lang="en-GB" altLang="en-US" dirty="0"/>
              <a:t>The Data Access Connectors includes </a:t>
            </a:r>
            <a:r>
              <a:rPr lang="en-GB" altLang="en-US" dirty="0">
                <a:solidFill>
                  <a:srgbClr val="FF0000"/>
                </a:solidFill>
              </a:rPr>
              <a:t>tools and frameworks for collecting and ingesting data from various sources into the big data storage and analytics frameworks. </a:t>
            </a:r>
            <a:r>
              <a:rPr lang="en-GB" altLang="en-US" dirty="0"/>
              <a:t>The choice of the data connector is driven by the type of the data source.</a:t>
            </a:r>
          </a:p>
          <a:p>
            <a:pPr lvl="0"/>
            <a:r>
              <a:rPr lang="en-GB" altLang="en-US" dirty="0"/>
              <a:t> </a:t>
            </a:r>
            <a:r>
              <a:rPr lang="en-GB" altLang="en-US" b="1" dirty="0"/>
              <a:t>Data Storage</a:t>
            </a:r>
          </a:p>
          <a:p>
            <a:pPr lvl="1"/>
            <a:r>
              <a:rPr lang="en-GB" altLang="en-US" dirty="0"/>
              <a:t>The data storage block in the big data stack includes distributed ﬁlesystems and non-relational (NoSQL) databases, which </a:t>
            </a:r>
            <a:r>
              <a:rPr lang="en-GB" altLang="en-US" dirty="0">
                <a:solidFill>
                  <a:srgbClr val="FF0000"/>
                </a:solidFill>
              </a:rPr>
              <a:t>store the data collected from the raw data sources using the data access connectors</a:t>
            </a:r>
            <a:r>
              <a:rPr lang="en-GB" altLang="en-US" dirty="0"/>
              <a:t>. </a:t>
            </a:r>
          </a:p>
        </p:txBody>
      </p:sp>
    </p:spTree>
    <p:extLst>
      <p:ext uri="{BB962C8B-B14F-4D97-AF65-F5344CB8AC3E}">
        <p14:creationId xmlns:p14="http://schemas.microsoft.com/office/powerpoint/2010/main" val="1896532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Big Data Stack</a:t>
            </a:r>
          </a:p>
        </p:txBody>
      </p:sp>
      <p:sp>
        <p:nvSpPr>
          <p:cNvPr id="3" name="Content Placeholder 2"/>
          <p:cNvSpPr>
            <a:spLocks noGrp="1"/>
          </p:cNvSpPr>
          <p:nvPr>
            <p:ph idx="1"/>
          </p:nvPr>
        </p:nvSpPr>
        <p:spPr>
          <a:xfrm>
            <a:off x="838200" y="1825625"/>
            <a:ext cx="10515600" cy="4378325"/>
          </a:xfrm>
        </p:spPr>
        <p:txBody>
          <a:bodyPr>
            <a:normAutofit fontScale="87500" lnSpcReduction="10000"/>
          </a:bodyPr>
          <a:lstStyle/>
          <a:p>
            <a:r>
              <a:rPr lang="en-GB" altLang="en-US" dirty="0"/>
              <a:t> </a:t>
            </a:r>
            <a:r>
              <a:rPr lang="en-GB" altLang="en-US" b="1" dirty="0"/>
              <a:t>Batch Analytics</a:t>
            </a:r>
          </a:p>
          <a:p>
            <a:pPr lvl="1"/>
            <a:r>
              <a:rPr lang="en-GB" altLang="en-US" dirty="0"/>
              <a:t>The batch analytics block in the big data stack includes </a:t>
            </a:r>
            <a:r>
              <a:rPr lang="en-GB" altLang="en-US" dirty="0">
                <a:solidFill>
                  <a:srgbClr val="FF0000"/>
                </a:solidFill>
              </a:rPr>
              <a:t>various frameworks which allow analysis of data in batches</a:t>
            </a:r>
            <a:r>
              <a:rPr lang="en-GB" altLang="en-US" dirty="0"/>
              <a:t> </a:t>
            </a:r>
            <a:r>
              <a:rPr lang="en-US" altLang="en-GB" dirty="0"/>
              <a:t>such as  Hadoop-MapReduce, Pig, </a:t>
            </a:r>
            <a:r>
              <a:rPr lang="en-US" altLang="en-GB" dirty="0" err="1"/>
              <a:t>Oozie</a:t>
            </a:r>
            <a:r>
              <a:rPr lang="en-US" altLang="en-GB" dirty="0"/>
              <a:t>, Pig, Spark, </a:t>
            </a:r>
            <a:r>
              <a:rPr lang="en-US" altLang="en-GB" dirty="0" err="1"/>
              <a:t>Solr</a:t>
            </a:r>
            <a:r>
              <a:rPr lang="en-US" altLang="en-GB" dirty="0"/>
              <a:t>. </a:t>
            </a:r>
          </a:p>
          <a:p>
            <a:pPr lvl="0"/>
            <a:r>
              <a:rPr lang="en-US" altLang="en-GB" dirty="0"/>
              <a:t> </a:t>
            </a:r>
            <a:r>
              <a:rPr lang="en-US" altLang="en-GB" b="1" dirty="0"/>
              <a:t>Real-time Analytics</a:t>
            </a:r>
          </a:p>
          <a:p>
            <a:pPr lvl="1"/>
            <a:r>
              <a:rPr lang="en-US" altLang="en-GB" dirty="0">
                <a:solidFill>
                  <a:srgbClr val="FF0000"/>
                </a:solidFill>
              </a:rPr>
              <a:t>The real-time analytics block </a:t>
            </a:r>
            <a:r>
              <a:rPr lang="en-US" altLang="en-GB" dirty="0"/>
              <a:t>includes the Apache Storm and Spark Streaming frameworks.</a:t>
            </a:r>
          </a:p>
          <a:p>
            <a:pPr lvl="0"/>
            <a:r>
              <a:rPr lang="en-US" altLang="en-GB" dirty="0"/>
              <a:t> </a:t>
            </a:r>
            <a:r>
              <a:rPr lang="en-US" altLang="en-GB" b="1" dirty="0"/>
              <a:t>Interactive Querying</a:t>
            </a:r>
          </a:p>
          <a:p>
            <a:pPr lvl="1"/>
            <a:r>
              <a:rPr lang="en-US" altLang="en-GB" dirty="0"/>
              <a:t>Interactive querying systems </a:t>
            </a:r>
            <a:r>
              <a:rPr lang="en-US" altLang="en-GB" dirty="0">
                <a:solidFill>
                  <a:srgbClr val="FF0000"/>
                </a:solidFill>
              </a:rPr>
              <a:t>allow users to query data </a:t>
            </a:r>
            <a:r>
              <a:rPr lang="en-US" altLang="en-GB" dirty="0"/>
              <a:t>by writing statements in SQL-like languages.</a:t>
            </a:r>
          </a:p>
          <a:p>
            <a:pPr lvl="0"/>
            <a:r>
              <a:rPr lang="en-US" altLang="en-GB" b="1" dirty="0"/>
              <a:t>Serving Databases, Web &amp; Visualization Frameworks</a:t>
            </a:r>
          </a:p>
          <a:p>
            <a:pPr lvl="1"/>
            <a:r>
              <a:rPr lang="en-US" altLang="en-GB" dirty="0"/>
              <a:t>While the various analytics blocks process and analyze the data, the results are stored in serving databases for subsequent tasks of presentation and visualization.  These serving databases </a:t>
            </a:r>
            <a:r>
              <a:rPr lang="en-US" altLang="en-GB" dirty="0">
                <a:solidFill>
                  <a:srgbClr val="FF0000"/>
                </a:solidFill>
              </a:rPr>
              <a:t>allow the analyzed data to be queried and presented in the web applications</a:t>
            </a:r>
            <a:r>
              <a:rPr lang="en-US" altLang="en-GB" dirty="0"/>
              <a:t>.</a:t>
            </a:r>
          </a:p>
        </p:txBody>
      </p:sp>
    </p:spTree>
    <p:extLst>
      <p:ext uri="{BB962C8B-B14F-4D97-AF65-F5344CB8AC3E}">
        <p14:creationId xmlns:p14="http://schemas.microsoft.com/office/powerpoint/2010/main" val="3626795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normAutofit/>
          </a:bodyPr>
          <a:lstStyle/>
          <a:p>
            <a:r>
              <a:t> Mapping Analytics Flow to Big Data Stack</a:t>
            </a:r>
          </a:p>
        </p:txBody>
      </p:sp>
      <p:pic>
        <p:nvPicPr>
          <p:cNvPr id="4" name="Content Placeholder 3"/>
          <p:cNvPicPr>
            <a:picLocks noGrp="1" noChangeAspect="1"/>
          </p:cNvPicPr>
          <p:nvPr>
            <p:ph idx="1"/>
          </p:nvPr>
        </p:nvPicPr>
        <p:blipFill>
          <a:blip r:embed="rId2"/>
          <a:stretch>
            <a:fillRect/>
          </a:stretch>
        </p:blipFill>
        <p:spPr>
          <a:xfrm rot="5400000">
            <a:off x="3243580" y="-255270"/>
            <a:ext cx="4957445" cy="8405495"/>
          </a:xfrm>
          <a:prstGeom prst="rect">
            <a:avLst/>
          </a:prstGeom>
        </p:spPr>
      </p:pic>
    </p:spTree>
    <p:extLst>
      <p:ext uri="{BB962C8B-B14F-4D97-AF65-F5344CB8AC3E}">
        <p14:creationId xmlns:p14="http://schemas.microsoft.com/office/powerpoint/2010/main" val="3083394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Mapping Analytics Flow to Big Data Stack</a:t>
            </a:r>
          </a:p>
        </p:txBody>
      </p:sp>
      <p:pic>
        <p:nvPicPr>
          <p:cNvPr id="5" name="Content Placeholder 4"/>
          <p:cNvPicPr>
            <a:picLocks noGrp="1" noChangeAspect="1"/>
          </p:cNvPicPr>
          <p:nvPr>
            <p:ph idx="1"/>
          </p:nvPr>
        </p:nvPicPr>
        <p:blipFill>
          <a:blip r:embed="rId2"/>
          <a:stretch>
            <a:fillRect/>
          </a:stretch>
        </p:blipFill>
        <p:spPr>
          <a:xfrm rot="5400000">
            <a:off x="3432175" y="-1337310"/>
            <a:ext cx="4658360" cy="10419080"/>
          </a:xfrm>
          <a:prstGeom prst="rect">
            <a:avLst/>
          </a:prstGeom>
        </p:spPr>
      </p:pic>
    </p:spTree>
    <p:extLst>
      <p:ext uri="{BB962C8B-B14F-4D97-AF65-F5344CB8AC3E}">
        <p14:creationId xmlns:p14="http://schemas.microsoft.com/office/powerpoint/2010/main" val="2457032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Analytics Patterns</a:t>
            </a:r>
          </a:p>
        </p:txBody>
      </p:sp>
      <p:pic>
        <p:nvPicPr>
          <p:cNvPr id="4" name="Content Placeholder 3"/>
          <p:cNvPicPr>
            <a:picLocks noGrp="1" noChangeAspect="1"/>
          </p:cNvPicPr>
          <p:nvPr>
            <p:ph idx="1"/>
          </p:nvPr>
        </p:nvPicPr>
        <p:blipFill>
          <a:blip r:embed="rId2"/>
          <a:stretch>
            <a:fillRect/>
          </a:stretch>
        </p:blipFill>
        <p:spPr>
          <a:xfrm rot="5400000">
            <a:off x="4552315" y="21590"/>
            <a:ext cx="3065780" cy="9870440"/>
          </a:xfrm>
          <a:prstGeom prst="rect">
            <a:avLst/>
          </a:prstGeom>
        </p:spPr>
      </p:pic>
      <p:sp>
        <p:nvSpPr>
          <p:cNvPr id="6" name="Text Box 5"/>
          <p:cNvSpPr txBox="1"/>
          <p:nvPr/>
        </p:nvSpPr>
        <p:spPr>
          <a:xfrm>
            <a:off x="582295" y="1591310"/>
            <a:ext cx="10205085" cy="1831340"/>
          </a:xfrm>
          <a:prstGeom prst="rect">
            <a:avLst/>
          </a:prstGeom>
          <a:noFill/>
        </p:spPr>
        <p:txBody>
          <a:bodyPr wrap="square" rtlCol="0" anchor="t">
            <a:spAutoFit/>
          </a:bodyPr>
          <a:lstStyle/>
          <a:p>
            <a:pPr marL="285750" indent="-285750">
              <a:buFont typeface="Arial" panose="020B0604020202020204" pitchFamily="34" charset="0"/>
              <a:buChar char="•"/>
            </a:pPr>
            <a:r>
              <a:rPr lang="en-GB" altLang="en-US" dirty="0">
                <a:latin typeface="Arial" panose="020B0604020202020204" pitchFamily="34" charset="0"/>
              </a:rPr>
              <a:t> </a:t>
            </a:r>
            <a:r>
              <a:rPr lang="en-GB" altLang="en-US" b="1" dirty="0">
                <a:latin typeface="Arial" panose="020B0604020202020204" pitchFamily="34" charset="0"/>
              </a:rPr>
              <a:t>Alpha Pattern for </a:t>
            </a:r>
            <a:r>
              <a:rPr lang="en-GB" altLang="en-US" b="1" dirty="0">
                <a:solidFill>
                  <a:srgbClr val="FF0000"/>
                </a:solidFill>
                <a:latin typeface="Arial" panose="020B0604020202020204" pitchFamily="34" charset="0"/>
              </a:rPr>
              <a:t>batch data analysis</a:t>
            </a:r>
          </a:p>
          <a:p>
            <a:pPr marL="742950" lvl="1" indent="-285750">
              <a:buFont typeface="Arial" panose="020B0604020202020204" pitchFamily="34" charset="0"/>
              <a:buChar char="•"/>
            </a:pPr>
            <a:r>
              <a:rPr lang="en-GB" altLang="en-US" sz="1600" dirty="0">
                <a:latin typeface="Arial" panose="020B0604020202020204" pitchFamily="34" charset="0"/>
              </a:rPr>
              <a:t>This pattern can be used for ingesting large volumes of data into a distributed ﬁlesystem (such as HDFS) or a NoSQL database (such as </a:t>
            </a:r>
            <a:r>
              <a:rPr lang="en-GB" altLang="en-US" sz="1600" dirty="0" err="1">
                <a:latin typeface="Arial" panose="020B0604020202020204" pitchFamily="34" charset="0"/>
              </a:rPr>
              <a:t>HBase</a:t>
            </a:r>
            <a:r>
              <a:rPr lang="en-GB" altLang="en-US" sz="1600" dirty="0">
                <a:latin typeface="Arial" panose="020B0604020202020204" pitchFamily="34" charset="0"/>
              </a:rPr>
              <a:t>) using source-sink connectors (such as Flume) and SQL connectors (such as </a:t>
            </a:r>
            <a:r>
              <a:rPr lang="en-GB" altLang="en-US" sz="1600" dirty="0" err="1">
                <a:latin typeface="Arial" panose="020B0604020202020204" pitchFamily="34" charset="0"/>
              </a:rPr>
              <a:t>Sqoop</a:t>
            </a:r>
            <a:r>
              <a:rPr lang="en-GB" altLang="en-US" sz="1600" dirty="0">
                <a:latin typeface="Arial" panose="020B0604020202020204" pitchFamily="34" charset="0"/>
              </a:rPr>
              <a:t>).  After the data is moved to the stack, the data can be </a:t>
            </a:r>
            <a:r>
              <a:rPr lang="en-GB" altLang="en-US" sz="1600" dirty="0" err="1">
                <a:latin typeface="Arial" panose="020B0604020202020204" pitchFamily="34" charset="0"/>
              </a:rPr>
              <a:t>analyzed</a:t>
            </a:r>
            <a:r>
              <a:rPr lang="en-GB" altLang="en-US" sz="1600" dirty="0">
                <a:latin typeface="Arial" panose="020B0604020202020204" pitchFamily="34" charset="0"/>
              </a:rPr>
              <a:t> in batch mode with batch analysis frameworks including MapReduce (using Hadoop), scripting frameworks (such as Pig), distributed acyclic graph frameworks (such as Spark), machine learning frameworks (such as Spark </a:t>
            </a:r>
            <a:r>
              <a:rPr lang="en-GB" altLang="en-US" sz="1600" dirty="0" err="1">
                <a:latin typeface="Arial" panose="020B0604020202020204" pitchFamily="34" charset="0"/>
              </a:rPr>
              <a:t>MLlib</a:t>
            </a:r>
            <a:r>
              <a:rPr lang="en-GB" altLang="en-US" sz="1600" dirty="0">
                <a:latin typeface="Arial" panose="020B0604020202020204" pitchFamily="34" charset="0"/>
              </a:rPr>
              <a:t>). The analysis results are stored either in relational or non-relational databases.</a:t>
            </a:r>
          </a:p>
        </p:txBody>
      </p:sp>
    </p:spTree>
    <p:extLst>
      <p:ext uri="{BB962C8B-B14F-4D97-AF65-F5344CB8AC3E}">
        <p14:creationId xmlns:p14="http://schemas.microsoft.com/office/powerpoint/2010/main" val="31734376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normAutofit/>
          </a:bodyPr>
          <a:lstStyle/>
          <a:p>
            <a:r>
              <a:t> Analytics Patterns</a:t>
            </a:r>
          </a:p>
        </p:txBody>
      </p:sp>
      <p:pic>
        <p:nvPicPr>
          <p:cNvPr id="4" name="Content Placeholder 3"/>
          <p:cNvPicPr>
            <a:picLocks noGrp="1" noChangeAspect="1"/>
          </p:cNvPicPr>
          <p:nvPr>
            <p:ph idx="1"/>
          </p:nvPr>
        </p:nvPicPr>
        <p:blipFill>
          <a:blip r:embed="rId2"/>
          <a:stretch>
            <a:fillRect/>
          </a:stretch>
        </p:blipFill>
        <p:spPr>
          <a:xfrm rot="5400000">
            <a:off x="4358005" y="-610235"/>
            <a:ext cx="3246755" cy="10901680"/>
          </a:xfrm>
          <a:prstGeom prst="rect">
            <a:avLst/>
          </a:prstGeom>
        </p:spPr>
      </p:pic>
      <p:sp>
        <p:nvSpPr>
          <p:cNvPr id="6" name="Text Box 5"/>
          <p:cNvSpPr txBox="1"/>
          <p:nvPr/>
        </p:nvSpPr>
        <p:spPr>
          <a:xfrm>
            <a:off x="582295" y="1591310"/>
            <a:ext cx="10205085" cy="1477328"/>
          </a:xfrm>
          <a:prstGeom prst="rect">
            <a:avLst/>
          </a:prstGeom>
          <a:noFill/>
        </p:spPr>
        <p:txBody>
          <a:bodyPr wrap="square" rtlCol="0" anchor="t">
            <a:spAutoFit/>
          </a:bodyPr>
          <a:lstStyle/>
          <a:p>
            <a:pPr marL="285750" indent="-285750">
              <a:buFont typeface="Arial" panose="020B0604020202020204" pitchFamily="34" charset="0"/>
              <a:buChar char="•"/>
            </a:pPr>
            <a:r>
              <a:rPr lang="en-GB" altLang="en-US" b="1" dirty="0">
                <a:latin typeface="Arial" panose="020B0604020202020204" pitchFamily="34" charset="0"/>
              </a:rPr>
              <a:t>Beta Pattern for </a:t>
            </a:r>
            <a:r>
              <a:rPr lang="en-GB" altLang="en-US" b="1" dirty="0">
                <a:solidFill>
                  <a:srgbClr val="FF0000"/>
                </a:solidFill>
                <a:latin typeface="Arial" panose="020B0604020202020204" pitchFamily="34" charset="0"/>
              </a:rPr>
              <a:t>real-time data analysis</a:t>
            </a:r>
          </a:p>
          <a:p>
            <a:pPr marL="742950" lvl="1" indent="-285750">
              <a:buFont typeface="Arial" panose="020B0604020202020204" pitchFamily="34" charset="0"/>
              <a:buChar char="•"/>
            </a:pPr>
            <a:r>
              <a:rPr lang="en-GB" altLang="en-US" dirty="0">
                <a:latin typeface="Arial" panose="020B0604020202020204" pitchFamily="34" charset="0"/>
              </a:rPr>
              <a:t>This pattern can be used for ingesting streaming data using publish-subscribe messaging   frameworks, queues and custom connectors. For real-time analysis, we can use stream processing frameworks (such as Storm) or in-memory processing frameworks (such as Spark). </a:t>
            </a:r>
          </a:p>
        </p:txBody>
      </p:sp>
    </p:spTree>
    <p:extLst>
      <p:ext uri="{BB962C8B-B14F-4D97-AF65-F5344CB8AC3E}">
        <p14:creationId xmlns:p14="http://schemas.microsoft.com/office/powerpoint/2010/main" val="3454882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Analytics Patterns</a:t>
            </a:r>
          </a:p>
        </p:txBody>
      </p:sp>
      <p:pic>
        <p:nvPicPr>
          <p:cNvPr id="4" name="Content Placeholder 3"/>
          <p:cNvPicPr>
            <a:picLocks noGrp="1" noChangeAspect="1"/>
          </p:cNvPicPr>
          <p:nvPr>
            <p:ph idx="1"/>
          </p:nvPr>
        </p:nvPicPr>
        <p:blipFill>
          <a:blip r:embed="rId2"/>
          <a:stretch>
            <a:fillRect/>
          </a:stretch>
        </p:blipFill>
        <p:spPr>
          <a:xfrm rot="5400000">
            <a:off x="3783965" y="-553720"/>
            <a:ext cx="3750945" cy="10855325"/>
          </a:xfrm>
          <a:prstGeom prst="rect">
            <a:avLst/>
          </a:prstGeom>
        </p:spPr>
      </p:pic>
      <p:sp>
        <p:nvSpPr>
          <p:cNvPr id="6" name="Text Box 5"/>
          <p:cNvSpPr txBox="1"/>
          <p:nvPr/>
        </p:nvSpPr>
        <p:spPr>
          <a:xfrm>
            <a:off x="582295" y="1591310"/>
            <a:ext cx="10205085" cy="916940"/>
          </a:xfrm>
          <a:prstGeom prst="rect">
            <a:avLst/>
          </a:prstGeom>
          <a:noFill/>
        </p:spPr>
        <p:txBody>
          <a:bodyPr wrap="square" rtlCol="0" anchor="t">
            <a:spAutoFit/>
          </a:bodyPr>
          <a:lstStyle/>
          <a:p>
            <a:pPr marL="285750" indent="-285750">
              <a:buFont typeface="Arial" panose="020B0604020202020204" pitchFamily="34" charset="0"/>
              <a:buChar char="•"/>
            </a:pPr>
            <a:r>
              <a:rPr lang="en-GB" altLang="en-US" b="1" dirty="0">
                <a:latin typeface="Arial" panose="020B0604020202020204" pitchFamily="34" charset="0"/>
              </a:rPr>
              <a:t>Gamma Pattern for </a:t>
            </a:r>
            <a:r>
              <a:rPr lang="en-GB" altLang="en-US" b="1" dirty="0">
                <a:solidFill>
                  <a:srgbClr val="FF0000"/>
                </a:solidFill>
                <a:latin typeface="Arial" panose="020B0604020202020204" pitchFamily="34" charset="0"/>
              </a:rPr>
              <a:t>a combination of real-time and batch data analysis</a:t>
            </a:r>
          </a:p>
          <a:p>
            <a:pPr marL="742950" lvl="1" indent="-285750">
              <a:buFont typeface="Arial" panose="020B0604020202020204" pitchFamily="34" charset="0"/>
              <a:buChar char="•"/>
            </a:pPr>
            <a:r>
              <a:rPr lang="en-GB" altLang="en-US" dirty="0">
                <a:latin typeface="Arial" panose="020B0604020202020204" pitchFamily="34" charset="0"/>
              </a:rPr>
              <a:t>This pattern is meant for ingesting streaming data into a big data stack and </a:t>
            </a:r>
            <a:r>
              <a:rPr lang="en-GB" altLang="en-US" dirty="0" err="1">
                <a:latin typeface="Arial" panose="020B0604020202020204" pitchFamily="34" charset="0"/>
              </a:rPr>
              <a:t>analyzing</a:t>
            </a:r>
            <a:r>
              <a:rPr lang="en-GB" altLang="en-US" dirty="0">
                <a:latin typeface="Arial" panose="020B0604020202020204" pitchFamily="34" charset="0"/>
              </a:rPr>
              <a:t> the data both in real-time and in batch modes. </a:t>
            </a:r>
          </a:p>
        </p:txBody>
      </p:sp>
    </p:spTree>
    <p:extLst>
      <p:ext uri="{BB962C8B-B14F-4D97-AF65-F5344CB8AC3E}">
        <p14:creationId xmlns:p14="http://schemas.microsoft.com/office/powerpoint/2010/main" val="176727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normAutofit/>
          </a:bodyPr>
          <a:lstStyle/>
          <a:p>
            <a:r>
              <a:t> Analytics Patterns</a:t>
            </a:r>
          </a:p>
        </p:txBody>
      </p:sp>
      <p:pic>
        <p:nvPicPr>
          <p:cNvPr id="4" name="Content Placeholder 3"/>
          <p:cNvPicPr>
            <a:picLocks noGrp="1" noChangeAspect="1"/>
          </p:cNvPicPr>
          <p:nvPr>
            <p:ph idx="1"/>
          </p:nvPr>
        </p:nvPicPr>
        <p:blipFill>
          <a:blip r:embed="rId2"/>
          <a:stretch>
            <a:fillRect/>
          </a:stretch>
        </p:blipFill>
        <p:spPr>
          <a:xfrm rot="5400000">
            <a:off x="4147185" y="1587500"/>
            <a:ext cx="3075305" cy="7384415"/>
          </a:xfrm>
          <a:prstGeom prst="rect">
            <a:avLst/>
          </a:prstGeom>
        </p:spPr>
      </p:pic>
      <p:sp>
        <p:nvSpPr>
          <p:cNvPr id="6" name="Text Box 5"/>
          <p:cNvSpPr txBox="1"/>
          <p:nvPr/>
        </p:nvSpPr>
        <p:spPr>
          <a:xfrm>
            <a:off x="582295" y="1591310"/>
            <a:ext cx="10205085" cy="1465580"/>
          </a:xfrm>
          <a:prstGeom prst="rect">
            <a:avLst/>
          </a:prstGeom>
          <a:noFill/>
        </p:spPr>
        <p:txBody>
          <a:bodyPr wrap="square" rtlCol="0" anchor="t">
            <a:spAutoFit/>
          </a:bodyPr>
          <a:lstStyle/>
          <a:p>
            <a:pPr marL="285750" indent="-285750">
              <a:buFont typeface="Arial" panose="020B0604020202020204" pitchFamily="34" charset="0"/>
              <a:buChar char="•"/>
            </a:pPr>
            <a:r>
              <a:rPr lang="en-GB" altLang="en-US" dirty="0">
                <a:latin typeface="Arial" panose="020B0604020202020204" pitchFamily="34" charset="0"/>
              </a:rPr>
              <a:t> </a:t>
            </a:r>
            <a:r>
              <a:rPr lang="en-GB" altLang="en-US" b="1" dirty="0">
                <a:latin typeface="Arial" panose="020B0604020202020204" pitchFamily="34" charset="0"/>
              </a:rPr>
              <a:t>Delta Pattern for </a:t>
            </a:r>
            <a:r>
              <a:rPr lang="en-GB" altLang="en-US" b="1" dirty="0">
                <a:solidFill>
                  <a:srgbClr val="FF0000"/>
                </a:solidFill>
                <a:latin typeface="Arial" panose="020B0604020202020204" pitchFamily="34" charset="0"/>
              </a:rPr>
              <a:t>interactive querying</a:t>
            </a:r>
          </a:p>
          <a:p>
            <a:pPr marL="742950" lvl="1" indent="-285750">
              <a:buFont typeface="Arial" panose="020B0604020202020204" pitchFamily="34" charset="0"/>
              <a:buChar char="•"/>
            </a:pPr>
            <a:r>
              <a:rPr lang="en-GB" altLang="en-US" dirty="0">
                <a:latin typeface="Arial" panose="020B0604020202020204" pitchFamily="34" charset="0"/>
              </a:rPr>
              <a:t>This pattern uses, source-sink connectors (such as Flume) or SQL connectors (such as </a:t>
            </a:r>
            <a:r>
              <a:rPr lang="en-GB" altLang="en-US" dirty="0" err="1">
                <a:latin typeface="Arial" panose="020B0604020202020204" pitchFamily="34" charset="0"/>
              </a:rPr>
              <a:t>Sqoop</a:t>
            </a:r>
            <a:r>
              <a:rPr lang="en-GB" altLang="en-US" dirty="0">
                <a:latin typeface="Arial" panose="020B0604020202020204" pitchFamily="34" charset="0"/>
              </a:rPr>
              <a:t>) to ingest bulk data into the big data stack.  After the data is moved to a distributed ﬁlesystem, you can use interactive querying frameworks (such as Hive or Spark SQL) for querying data with SQL-like queries in an interactive mode.  </a:t>
            </a:r>
          </a:p>
        </p:txBody>
      </p:sp>
    </p:spTree>
    <p:extLst>
      <p:ext uri="{BB962C8B-B14F-4D97-AF65-F5344CB8AC3E}">
        <p14:creationId xmlns:p14="http://schemas.microsoft.com/office/powerpoint/2010/main" val="40606871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lstStyle/>
          <a:p>
            <a:r>
              <a:rPr lang="en-GB" altLang="en-US" sz="3200"/>
              <a:t>Mapping of blocks in analytics patterns to AWS services</a:t>
            </a:r>
          </a:p>
        </p:txBody>
      </p:sp>
      <p:pic>
        <p:nvPicPr>
          <p:cNvPr id="9" name="Picture 8" descr="Screenshot from 2019-08-13 17-27-41"/>
          <p:cNvPicPr>
            <a:picLocks noChangeAspect="1"/>
          </p:cNvPicPr>
          <p:nvPr/>
        </p:nvPicPr>
        <p:blipFill>
          <a:blip r:embed="rId2"/>
          <a:stretch>
            <a:fillRect/>
          </a:stretch>
        </p:blipFill>
        <p:spPr>
          <a:xfrm>
            <a:off x="3044190" y="1419225"/>
            <a:ext cx="6745605" cy="5055235"/>
          </a:xfrm>
          <a:prstGeom prst="rect">
            <a:avLst/>
          </a:prstGeom>
        </p:spPr>
      </p:pic>
    </p:spTree>
    <p:extLst>
      <p:ext uri="{BB962C8B-B14F-4D97-AF65-F5344CB8AC3E}">
        <p14:creationId xmlns:p14="http://schemas.microsoft.com/office/powerpoint/2010/main" val="2042360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lstStyle/>
          <a:p>
            <a:r>
              <a:rPr lang="en-US" altLang="en-GB"/>
              <a:t>T</a:t>
            </a:r>
            <a:r>
              <a:rPr lang="en-GB" altLang="en-US"/>
              <a:t>he </a:t>
            </a:r>
            <a:r>
              <a:rPr lang="en-US" altLang="en-GB"/>
              <a:t>S</a:t>
            </a:r>
            <a:r>
              <a:rPr lang="en-GB" altLang="en-US"/>
              <a:t>even </a:t>
            </a:r>
            <a:r>
              <a:rPr lang="en-US" altLang="en-GB"/>
              <a:t>G</a:t>
            </a:r>
            <a:r>
              <a:rPr lang="en-GB" altLang="en-US"/>
              <a:t>iants</a:t>
            </a:r>
          </a:p>
        </p:txBody>
      </p:sp>
      <p:sp>
        <p:nvSpPr>
          <p:cNvPr id="3" name="Content Placeholder 2"/>
          <p:cNvSpPr>
            <a:spLocks noGrp="1"/>
          </p:cNvSpPr>
          <p:nvPr>
            <p:ph idx="1"/>
          </p:nvPr>
        </p:nvSpPr>
        <p:spPr/>
        <p:txBody>
          <a:bodyPr>
            <a:normAutofit fontScale="92500" lnSpcReduction="20000"/>
          </a:bodyPr>
          <a:lstStyle/>
          <a:p>
            <a:r>
              <a:rPr lang="en-GB" altLang="en-US" dirty="0"/>
              <a:t>The National Research Council has done a characterization of computational tasks for massive data analysis (called the seven “giants"). </a:t>
            </a:r>
          </a:p>
          <a:p>
            <a:r>
              <a:rPr lang="en-GB" altLang="en-US" dirty="0"/>
              <a:t>These computational tasks include: </a:t>
            </a:r>
          </a:p>
          <a:p>
            <a:pPr marL="457200" lvl="1" indent="0">
              <a:buNone/>
            </a:pPr>
            <a:r>
              <a:rPr lang="en-GB" altLang="en-US" dirty="0"/>
              <a:t>(1) Basis Statistics, </a:t>
            </a:r>
          </a:p>
          <a:p>
            <a:pPr marL="457200" lvl="1" indent="0">
              <a:buNone/>
            </a:pPr>
            <a:r>
              <a:rPr lang="en-GB" altLang="en-US" dirty="0"/>
              <a:t>(2) Generalized N-Body Problems, </a:t>
            </a:r>
          </a:p>
          <a:p>
            <a:pPr marL="457200" lvl="1" indent="0">
              <a:buNone/>
            </a:pPr>
            <a:r>
              <a:rPr lang="en-GB" altLang="en-US" dirty="0"/>
              <a:t>(3) Linear Algebraic Computations,</a:t>
            </a:r>
          </a:p>
          <a:p>
            <a:pPr marL="457200" lvl="1" indent="0">
              <a:buNone/>
            </a:pPr>
            <a:r>
              <a:rPr lang="en-GB" altLang="en-US" dirty="0"/>
              <a:t>(4) Graph-Theoretic Computations, </a:t>
            </a:r>
          </a:p>
          <a:p>
            <a:pPr marL="457200" lvl="1" indent="0">
              <a:buNone/>
            </a:pPr>
            <a:r>
              <a:rPr lang="en-GB" altLang="en-US" dirty="0"/>
              <a:t>(5) Optimization, </a:t>
            </a:r>
          </a:p>
          <a:p>
            <a:pPr marL="457200" lvl="1" indent="0">
              <a:buNone/>
            </a:pPr>
            <a:r>
              <a:rPr lang="en-GB" altLang="en-US" dirty="0"/>
              <a:t>(6) Integration </a:t>
            </a:r>
          </a:p>
          <a:p>
            <a:pPr marL="457200" lvl="1" indent="0">
              <a:buNone/>
            </a:pPr>
            <a:r>
              <a:rPr lang="en-GB" altLang="en-US" dirty="0"/>
              <a:t>(7) Alignment Problems.  </a:t>
            </a:r>
          </a:p>
          <a:p>
            <a:pPr lvl="0"/>
            <a:r>
              <a:rPr lang="en-GB" altLang="en-US" dirty="0"/>
              <a:t>This characterization of computational tasks aims to provide a taxonomy of </a:t>
            </a:r>
            <a:r>
              <a:rPr lang="en-GB" altLang="en-US" dirty="0">
                <a:solidFill>
                  <a:srgbClr val="FF0000"/>
                </a:solidFill>
              </a:rPr>
              <a:t>tasks that have proved to be useful in data analysis </a:t>
            </a:r>
            <a:r>
              <a:rPr lang="en-GB" altLang="en-US" dirty="0"/>
              <a:t>and grouping them roughly according to mathematical structure and computational strategy.</a:t>
            </a:r>
          </a:p>
        </p:txBody>
      </p:sp>
    </p:spTree>
    <p:extLst>
      <p:ext uri="{BB962C8B-B14F-4D97-AF65-F5344CB8AC3E}">
        <p14:creationId xmlns:p14="http://schemas.microsoft.com/office/powerpoint/2010/main" val="11440881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lstStyle/>
          <a:p>
            <a:r>
              <a:rPr lang="en-GB" altLang="en-US" sz="3200"/>
              <a:t>Mapping of blocks in analytics patterns to AWS services</a:t>
            </a:r>
          </a:p>
        </p:txBody>
      </p:sp>
      <p:pic>
        <p:nvPicPr>
          <p:cNvPr id="9" name="Picture 8" descr="Screenshot from 2019-08-13 17-27-41"/>
          <p:cNvPicPr>
            <a:picLocks noChangeAspect="1"/>
          </p:cNvPicPr>
          <p:nvPr/>
        </p:nvPicPr>
        <p:blipFill>
          <a:blip r:embed="rId2"/>
          <a:stretch>
            <a:fillRect/>
          </a:stretch>
        </p:blipFill>
        <p:spPr>
          <a:xfrm>
            <a:off x="3044190" y="1419225"/>
            <a:ext cx="6745605" cy="5055235"/>
          </a:xfrm>
          <a:prstGeom prst="rect">
            <a:avLst/>
          </a:prstGeom>
        </p:spPr>
      </p:pic>
      <p:sp>
        <p:nvSpPr>
          <p:cNvPr id="4" name="Rounded Rectangle 3"/>
          <p:cNvSpPr/>
          <p:nvPr/>
        </p:nvSpPr>
        <p:spPr>
          <a:xfrm>
            <a:off x="4818491" y="1971922"/>
            <a:ext cx="989938" cy="389615"/>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ounded Rectangle 4"/>
          <p:cNvSpPr/>
          <p:nvPr/>
        </p:nvSpPr>
        <p:spPr>
          <a:xfrm>
            <a:off x="4764157" y="2895598"/>
            <a:ext cx="989938" cy="389615"/>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690938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shot from 2019-08-13 17-27-41"/>
          <p:cNvPicPr>
            <a:picLocks noChangeAspect="1"/>
          </p:cNvPicPr>
          <p:nvPr/>
        </p:nvPicPr>
        <p:blipFill>
          <a:blip r:embed="rId2"/>
          <a:stretch>
            <a:fillRect/>
          </a:stretch>
        </p:blipFill>
        <p:spPr>
          <a:xfrm>
            <a:off x="5385849" y="1900279"/>
            <a:ext cx="6745605" cy="5055235"/>
          </a:xfrm>
          <a:prstGeom prst="rect">
            <a:avLst/>
          </a:prstGeom>
        </p:spPr>
      </p:pic>
      <p:sp>
        <p:nvSpPr>
          <p:cNvPr id="8" name="TextBox 7"/>
          <p:cNvSpPr txBox="1"/>
          <p:nvPr/>
        </p:nvSpPr>
        <p:spPr>
          <a:xfrm>
            <a:off x="546099" y="402923"/>
            <a:ext cx="6908800" cy="1754326"/>
          </a:xfrm>
          <a:prstGeom prst="rect">
            <a:avLst/>
          </a:prstGeom>
          <a:noFill/>
        </p:spPr>
        <p:txBody>
          <a:bodyPr wrap="square" rtlCol="0">
            <a:spAutoFit/>
          </a:bodyPr>
          <a:lstStyle/>
          <a:p>
            <a:pPr algn="ctr"/>
            <a:r>
              <a:rPr lang="en-US" sz="3600" b="1" dirty="0">
                <a:solidFill>
                  <a:srgbClr val="054772"/>
                </a:solidFill>
                <a:latin typeface="Arial" panose="020B0604020202020204" pitchFamily="34" charset="0"/>
                <a:cs typeface="Arial" panose="020B0604020202020204" pitchFamily="34" charset="0"/>
              </a:rPr>
              <a:t>Collecting data from various data sources into distributed file system for analysis</a:t>
            </a:r>
          </a:p>
        </p:txBody>
      </p:sp>
      <p:sp>
        <p:nvSpPr>
          <p:cNvPr id="11" name="Rounded Rectangle 10"/>
          <p:cNvSpPr/>
          <p:nvPr/>
        </p:nvSpPr>
        <p:spPr>
          <a:xfrm>
            <a:off x="7160150" y="2452976"/>
            <a:ext cx="989938" cy="389615"/>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7105816" y="3376652"/>
            <a:ext cx="989938" cy="389615"/>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20772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en-US" dirty="0">
                <a:latin typeface="Arial" panose="020B0604020202020204" pitchFamily="34" charset="0"/>
              </a:rPr>
              <a:t>Outline</a:t>
            </a:r>
          </a:p>
        </p:txBody>
      </p:sp>
      <p:sp>
        <p:nvSpPr>
          <p:cNvPr id="3" name="Content Placeholder 2"/>
          <p:cNvSpPr>
            <a:spLocks noGrp="1"/>
          </p:cNvSpPr>
          <p:nvPr>
            <p:ph idx="1"/>
          </p:nvPr>
        </p:nvSpPr>
        <p:spPr/>
        <p:txBody>
          <a:bodyPr>
            <a:normAutofit/>
          </a:bodyPr>
          <a:lstStyle/>
          <a:p>
            <a:r>
              <a:rPr lang="en-US" sz="4400" dirty="0"/>
              <a:t>Amazon Kinesis</a:t>
            </a:r>
          </a:p>
          <a:p>
            <a:r>
              <a:rPr lang="en-US" sz="4400" dirty="0"/>
              <a:t>AWS </a:t>
            </a:r>
            <a:r>
              <a:rPr lang="en-US" sz="4400" dirty="0" err="1"/>
              <a:t>IoT</a:t>
            </a:r>
            <a:endParaRPr lang="en-US" sz="4400" dirty="0"/>
          </a:p>
          <a:p>
            <a:r>
              <a:rPr lang="en-US" sz="4400" dirty="0"/>
              <a:t>Example - Air Quality Monitoring Application</a:t>
            </a:r>
          </a:p>
        </p:txBody>
      </p:sp>
    </p:spTree>
    <p:extLst>
      <p:ext uri="{BB962C8B-B14F-4D97-AF65-F5344CB8AC3E}">
        <p14:creationId xmlns:p14="http://schemas.microsoft.com/office/powerpoint/2010/main" val="13920120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shot from 2019-08-13 17-27-41"/>
          <p:cNvPicPr>
            <a:picLocks noChangeAspect="1"/>
          </p:cNvPicPr>
          <p:nvPr/>
        </p:nvPicPr>
        <p:blipFill>
          <a:blip r:embed="rId2"/>
          <a:stretch>
            <a:fillRect/>
          </a:stretch>
        </p:blipFill>
        <p:spPr>
          <a:xfrm>
            <a:off x="5385849" y="1900279"/>
            <a:ext cx="6745605" cy="5055235"/>
          </a:xfrm>
          <a:prstGeom prst="rect">
            <a:avLst/>
          </a:prstGeom>
        </p:spPr>
      </p:pic>
      <p:sp>
        <p:nvSpPr>
          <p:cNvPr id="8" name="TextBox 7"/>
          <p:cNvSpPr txBox="1"/>
          <p:nvPr/>
        </p:nvSpPr>
        <p:spPr>
          <a:xfrm>
            <a:off x="546099" y="402923"/>
            <a:ext cx="6908800" cy="1754326"/>
          </a:xfrm>
          <a:prstGeom prst="rect">
            <a:avLst/>
          </a:prstGeom>
          <a:noFill/>
        </p:spPr>
        <p:txBody>
          <a:bodyPr wrap="square" rtlCol="0">
            <a:spAutoFit/>
          </a:bodyPr>
          <a:lstStyle/>
          <a:p>
            <a:pPr algn="ctr"/>
            <a:r>
              <a:rPr lang="en-US" sz="3600" b="1" dirty="0">
                <a:solidFill>
                  <a:srgbClr val="054772"/>
                </a:solidFill>
                <a:latin typeface="Arial" panose="020B0604020202020204" pitchFamily="34" charset="0"/>
                <a:cs typeface="Arial" panose="020B0604020202020204" pitchFamily="34" charset="0"/>
              </a:rPr>
              <a:t>Collecting data from various data sources into distributed file system for analysis</a:t>
            </a:r>
          </a:p>
        </p:txBody>
      </p:sp>
      <p:sp>
        <p:nvSpPr>
          <p:cNvPr id="11" name="Rounded Rectangle 10"/>
          <p:cNvSpPr/>
          <p:nvPr/>
        </p:nvSpPr>
        <p:spPr>
          <a:xfrm>
            <a:off x="7160150" y="2452976"/>
            <a:ext cx="989938" cy="389615"/>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7105816" y="3376652"/>
            <a:ext cx="989938" cy="389615"/>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99227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rPr lang="en-US" altLang="en-GB"/>
              <a:t>Amazon Kinesis</a:t>
            </a:r>
          </a:p>
        </p:txBody>
      </p:sp>
      <p:sp>
        <p:nvSpPr>
          <p:cNvPr id="6" name="Text Box 5"/>
          <p:cNvSpPr txBox="1"/>
          <p:nvPr/>
        </p:nvSpPr>
        <p:spPr>
          <a:xfrm>
            <a:off x="462915" y="1724660"/>
            <a:ext cx="11269345" cy="1384995"/>
          </a:xfrm>
          <a:prstGeom prst="rect">
            <a:avLst/>
          </a:prstGeom>
          <a:noFill/>
        </p:spPr>
        <p:txBody>
          <a:bodyPr wrap="square" rtlCol="0" anchor="t">
            <a:spAutoFit/>
          </a:bodyPr>
          <a:lstStyle/>
          <a:p>
            <a:pPr marL="285750" indent="-285750">
              <a:buFont typeface="Arial" panose="020B0604020202020204" pitchFamily="34" charset="0"/>
              <a:buChar char="•"/>
            </a:pPr>
            <a:r>
              <a:rPr sz="2800" dirty="0"/>
              <a:t>Amazon Kinesis is a fully managed </a:t>
            </a:r>
            <a:r>
              <a:rPr sz="2800" dirty="0">
                <a:solidFill>
                  <a:srgbClr val="FF0000"/>
                </a:solidFill>
              </a:rPr>
              <a:t>commercial service for ingesting real-time streaming data</a:t>
            </a:r>
            <a:r>
              <a:rPr sz="2800" dirty="0"/>
              <a:t>. Kinesis scales automatically to handle high volume streaming data coming from a large number of sources.</a:t>
            </a:r>
          </a:p>
        </p:txBody>
      </p:sp>
      <p:pic>
        <p:nvPicPr>
          <p:cNvPr id="3" name="Picture 2" descr="Screenshot from 2019-08-14 11-26-12"/>
          <p:cNvPicPr>
            <a:picLocks noChangeAspect="1"/>
          </p:cNvPicPr>
          <p:nvPr/>
        </p:nvPicPr>
        <p:blipFill>
          <a:blip r:embed="rId2"/>
          <a:stretch>
            <a:fillRect/>
          </a:stretch>
        </p:blipFill>
        <p:spPr>
          <a:xfrm>
            <a:off x="2835606" y="3344904"/>
            <a:ext cx="6722745" cy="3352165"/>
          </a:xfrm>
          <a:prstGeom prst="rect">
            <a:avLst/>
          </a:prstGeom>
        </p:spPr>
      </p:pic>
    </p:spTree>
    <p:extLst>
      <p:ext uri="{BB962C8B-B14F-4D97-AF65-F5344CB8AC3E}">
        <p14:creationId xmlns:p14="http://schemas.microsoft.com/office/powerpoint/2010/main" val="2964093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rPr lang="en-US" altLang="en-GB"/>
              <a:t>Amazon Kinesis</a:t>
            </a:r>
          </a:p>
        </p:txBody>
      </p:sp>
      <p:sp>
        <p:nvSpPr>
          <p:cNvPr id="6" name="Text Box 5"/>
          <p:cNvSpPr txBox="1"/>
          <p:nvPr/>
        </p:nvSpPr>
        <p:spPr>
          <a:xfrm>
            <a:off x="462915" y="1724660"/>
            <a:ext cx="11269345" cy="2677656"/>
          </a:xfrm>
          <a:prstGeom prst="rect">
            <a:avLst/>
          </a:prstGeom>
          <a:noFill/>
        </p:spPr>
        <p:txBody>
          <a:bodyPr wrap="square" rtlCol="0" anchor="t">
            <a:spAutoFit/>
          </a:bodyPr>
          <a:lstStyle/>
          <a:p>
            <a:pPr marL="285750" indent="-285750">
              <a:buFont typeface="Arial" panose="020B0604020202020204" pitchFamily="34" charset="0"/>
              <a:buChar char="•"/>
            </a:pPr>
            <a:r>
              <a:rPr sz="2800" dirty="0"/>
              <a:t>Amazon Kinesis provides the following services for collecting, processing, and analyzing data and video streams in real-time:</a:t>
            </a:r>
          </a:p>
          <a:p>
            <a:pPr marL="742950" lvl="1" indent="-285750">
              <a:buFont typeface="Arial" panose="020B0604020202020204" pitchFamily="34" charset="0"/>
              <a:buChar char="•"/>
            </a:pPr>
            <a:r>
              <a:rPr sz="2800" dirty="0"/>
              <a:t>Kinesis Data Streams</a:t>
            </a:r>
          </a:p>
          <a:p>
            <a:pPr marL="742950" lvl="1" indent="-285750">
              <a:buFont typeface="Arial" panose="020B0604020202020204" pitchFamily="34" charset="0"/>
              <a:buChar char="•"/>
            </a:pPr>
            <a:r>
              <a:rPr sz="2800" dirty="0"/>
              <a:t>Kinesis Firehose Delivery Streams</a:t>
            </a:r>
          </a:p>
          <a:p>
            <a:pPr marL="742950" lvl="1" indent="-285750">
              <a:buFont typeface="Arial" panose="020B0604020202020204" pitchFamily="34" charset="0"/>
              <a:buChar char="•"/>
            </a:pPr>
            <a:r>
              <a:rPr sz="2800" dirty="0"/>
              <a:t>Kinesis Analytics Applications</a:t>
            </a:r>
          </a:p>
          <a:p>
            <a:pPr marL="742950" lvl="1" indent="-285750">
              <a:buFont typeface="Arial" panose="020B0604020202020204" pitchFamily="34" charset="0"/>
              <a:buChar char="•"/>
            </a:pPr>
            <a:r>
              <a:rPr sz="2800" dirty="0"/>
              <a:t>Kinesis Video Streams</a:t>
            </a:r>
          </a:p>
        </p:txBody>
      </p:sp>
    </p:spTree>
    <p:extLst>
      <p:ext uri="{BB962C8B-B14F-4D97-AF65-F5344CB8AC3E}">
        <p14:creationId xmlns:p14="http://schemas.microsoft.com/office/powerpoint/2010/main" val="2276914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rPr lang="en-US" altLang="en-GB"/>
              <a:t>Kinesis Data Streams</a:t>
            </a:r>
          </a:p>
        </p:txBody>
      </p:sp>
      <p:sp>
        <p:nvSpPr>
          <p:cNvPr id="6" name="Text Box 5"/>
          <p:cNvSpPr txBox="1"/>
          <p:nvPr/>
        </p:nvSpPr>
        <p:spPr>
          <a:xfrm>
            <a:off x="462915" y="1724660"/>
            <a:ext cx="11269345" cy="1815882"/>
          </a:xfrm>
          <a:prstGeom prst="rect">
            <a:avLst/>
          </a:prstGeom>
          <a:noFill/>
        </p:spPr>
        <p:txBody>
          <a:bodyPr wrap="square" rtlCol="0" anchor="t">
            <a:spAutoFit/>
          </a:bodyPr>
          <a:lstStyle/>
          <a:p>
            <a:pPr marL="285750" indent="-285750">
              <a:buFont typeface="Arial" panose="020B0604020202020204" pitchFamily="34" charset="0"/>
              <a:buChar char="•"/>
            </a:pPr>
            <a:r>
              <a:rPr sz="2800" dirty="0"/>
              <a:t>Kinesis Data Streams allow you to </a:t>
            </a:r>
            <a:r>
              <a:rPr sz="2800" dirty="0">
                <a:solidFill>
                  <a:srgbClr val="FF0000"/>
                </a:solidFill>
              </a:rPr>
              <a:t>ingest and process streaming data</a:t>
            </a:r>
            <a:r>
              <a:rPr sz="2800" dirty="0"/>
              <a:t>. The streaming data can either be processed with your applications, or using AWS managed services like Amazon Kinesis Data Firehose, Amazon Kinesis Data Analytics, or AWS Lambda</a:t>
            </a:r>
          </a:p>
        </p:txBody>
      </p:sp>
      <p:pic>
        <p:nvPicPr>
          <p:cNvPr id="3" name="Picture 2" descr="Screenshot from 2019-08-14 11-31-44"/>
          <p:cNvPicPr>
            <a:picLocks noChangeAspect="1"/>
          </p:cNvPicPr>
          <p:nvPr/>
        </p:nvPicPr>
        <p:blipFill>
          <a:blip r:embed="rId2"/>
          <a:stretch>
            <a:fillRect/>
          </a:stretch>
        </p:blipFill>
        <p:spPr>
          <a:xfrm>
            <a:off x="1068705" y="3403600"/>
            <a:ext cx="10058400" cy="2771140"/>
          </a:xfrm>
          <a:prstGeom prst="rect">
            <a:avLst/>
          </a:prstGeom>
        </p:spPr>
      </p:pic>
    </p:spTree>
    <p:extLst>
      <p:ext uri="{BB962C8B-B14F-4D97-AF65-F5344CB8AC3E}">
        <p14:creationId xmlns:p14="http://schemas.microsoft.com/office/powerpoint/2010/main" val="1565307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rPr lang="en-US" altLang="en-GB"/>
              <a:t>Kinesis Firehose Delivery Streams</a:t>
            </a:r>
          </a:p>
        </p:txBody>
      </p:sp>
      <p:sp>
        <p:nvSpPr>
          <p:cNvPr id="6" name="Text Box 5"/>
          <p:cNvSpPr txBox="1"/>
          <p:nvPr/>
        </p:nvSpPr>
        <p:spPr>
          <a:xfrm>
            <a:off x="462915" y="1724660"/>
            <a:ext cx="11269345" cy="1815882"/>
          </a:xfrm>
          <a:prstGeom prst="rect">
            <a:avLst/>
          </a:prstGeom>
          <a:noFill/>
        </p:spPr>
        <p:txBody>
          <a:bodyPr wrap="square" rtlCol="0" anchor="t">
            <a:spAutoFit/>
          </a:bodyPr>
          <a:lstStyle/>
          <a:p>
            <a:pPr marL="285750" indent="-285750">
              <a:buFont typeface="Arial" panose="020B0604020202020204" pitchFamily="34" charset="0"/>
              <a:buChar char="•"/>
            </a:pPr>
            <a:r>
              <a:rPr sz="2800" dirty="0"/>
              <a:t>Amazon Kinesis Data Firehose is a fully managed service </a:t>
            </a:r>
            <a:r>
              <a:rPr sz="2800" dirty="0">
                <a:solidFill>
                  <a:srgbClr val="FF0000"/>
                </a:solidFill>
              </a:rPr>
              <a:t>for continuously collecting, transforming, and loading streaming data into destinations such as Amazon S3, Amazon Redshift, Amazon </a:t>
            </a:r>
            <a:r>
              <a:rPr sz="2800" dirty="0" err="1">
                <a:solidFill>
                  <a:srgbClr val="FF0000"/>
                </a:solidFill>
              </a:rPr>
              <a:t>Elasticsearch</a:t>
            </a:r>
            <a:r>
              <a:rPr sz="2800" dirty="0">
                <a:solidFill>
                  <a:srgbClr val="FF0000"/>
                </a:solidFill>
              </a:rPr>
              <a:t> Service, and </a:t>
            </a:r>
            <a:r>
              <a:rPr sz="2800" dirty="0" err="1">
                <a:solidFill>
                  <a:srgbClr val="FF0000"/>
                </a:solidFill>
              </a:rPr>
              <a:t>Splunk</a:t>
            </a:r>
            <a:r>
              <a:rPr sz="2800" dirty="0">
                <a:solidFill>
                  <a:srgbClr val="FF0000"/>
                </a:solidFill>
              </a:rPr>
              <a:t>.</a:t>
            </a:r>
          </a:p>
        </p:txBody>
      </p:sp>
      <p:pic>
        <p:nvPicPr>
          <p:cNvPr id="5" name="Picture 4" descr="Screenshot from 2019-08-14 11-32-54"/>
          <p:cNvPicPr>
            <a:picLocks noChangeAspect="1"/>
          </p:cNvPicPr>
          <p:nvPr/>
        </p:nvPicPr>
        <p:blipFill>
          <a:blip r:embed="rId2"/>
          <a:stretch>
            <a:fillRect/>
          </a:stretch>
        </p:blipFill>
        <p:spPr>
          <a:xfrm>
            <a:off x="1068387" y="3672288"/>
            <a:ext cx="10058400" cy="3284855"/>
          </a:xfrm>
          <a:prstGeom prst="rect">
            <a:avLst/>
          </a:prstGeom>
        </p:spPr>
      </p:pic>
    </p:spTree>
    <p:extLst>
      <p:ext uri="{BB962C8B-B14F-4D97-AF65-F5344CB8AC3E}">
        <p14:creationId xmlns:p14="http://schemas.microsoft.com/office/powerpoint/2010/main" val="7380611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rPr lang="en-US" altLang="en-GB"/>
              <a:t>Kinesis Analytics</a:t>
            </a:r>
          </a:p>
        </p:txBody>
      </p:sp>
      <p:sp>
        <p:nvSpPr>
          <p:cNvPr id="6" name="Text Box 5"/>
          <p:cNvSpPr txBox="1"/>
          <p:nvPr/>
        </p:nvSpPr>
        <p:spPr>
          <a:xfrm>
            <a:off x="462915" y="1724660"/>
            <a:ext cx="11269345" cy="1569660"/>
          </a:xfrm>
          <a:prstGeom prst="rect">
            <a:avLst/>
          </a:prstGeom>
          <a:noFill/>
        </p:spPr>
        <p:txBody>
          <a:bodyPr wrap="square" rtlCol="0" anchor="t">
            <a:spAutoFit/>
          </a:bodyPr>
          <a:lstStyle/>
          <a:p>
            <a:pPr marL="285750" indent="-285750">
              <a:buFont typeface="Arial" panose="020B0604020202020204" pitchFamily="34" charset="0"/>
              <a:buChar char="•"/>
            </a:pPr>
            <a:r>
              <a:rPr sz="3200" dirty="0"/>
              <a:t>Kinesis Analytics is a service that </a:t>
            </a:r>
            <a:r>
              <a:rPr sz="3200" dirty="0">
                <a:solidFill>
                  <a:srgbClr val="FF0000"/>
                </a:solidFill>
              </a:rPr>
              <a:t>allows you to run continuous SQL queries on streaming data</a:t>
            </a:r>
            <a:r>
              <a:rPr sz="3200" dirty="0"/>
              <a:t> from Kinesis data streams and Kinesis Firehose delivery streams.</a:t>
            </a:r>
          </a:p>
        </p:txBody>
      </p:sp>
      <p:pic>
        <p:nvPicPr>
          <p:cNvPr id="3" name="Picture 2" descr="Screenshot from 2019-08-14 11-34-24"/>
          <p:cNvPicPr>
            <a:picLocks noChangeAspect="1"/>
          </p:cNvPicPr>
          <p:nvPr/>
        </p:nvPicPr>
        <p:blipFill>
          <a:blip r:embed="rId2"/>
          <a:stretch>
            <a:fillRect/>
          </a:stretch>
        </p:blipFill>
        <p:spPr>
          <a:xfrm>
            <a:off x="1794759" y="3469087"/>
            <a:ext cx="8339455" cy="3042285"/>
          </a:xfrm>
          <a:prstGeom prst="rect">
            <a:avLst/>
          </a:prstGeom>
        </p:spPr>
      </p:pic>
    </p:spTree>
    <p:extLst>
      <p:ext uri="{BB962C8B-B14F-4D97-AF65-F5344CB8AC3E}">
        <p14:creationId xmlns:p14="http://schemas.microsoft.com/office/powerpoint/2010/main" val="8483547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rPr lang="en-US" altLang="en-GB"/>
              <a:t>Kinesis Video Streams</a:t>
            </a:r>
          </a:p>
        </p:txBody>
      </p:sp>
      <p:sp>
        <p:nvSpPr>
          <p:cNvPr id="6" name="Text Box 5"/>
          <p:cNvSpPr txBox="1"/>
          <p:nvPr/>
        </p:nvSpPr>
        <p:spPr>
          <a:xfrm>
            <a:off x="462915" y="1724660"/>
            <a:ext cx="11269345" cy="2308324"/>
          </a:xfrm>
          <a:prstGeom prst="rect">
            <a:avLst/>
          </a:prstGeom>
          <a:noFill/>
        </p:spPr>
        <p:txBody>
          <a:bodyPr wrap="square" rtlCol="0" anchor="t">
            <a:spAutoFit/>
          </a:bodyPr>
          <a:lstStyle/>
          <a:p>
            <a:pPr marL="285750" indent="-285750">
              <a:buFont typeface="Arial" panose="020B0604020202020204" pitchFamily="34" charset="0"/>
              <a:buChar char="•"/>
            </a:pPr>
            <a:r>
              <a:rPr sz="3600" dirty="0"/>
              <a:t>Kinesis Video Streams is a service that you can use to </a:t>
            </a:r>
            <a:r>
              <a:rPr sz="3600" dirty="0">
                <a:solidFill>
                  <a:srgbClr val="FF0000"/>
                </a:solidFill>
              </a:rPr>
              <a:t>stream live video from devices to the AWS Cloud</a:t>
            </a:r>
            <a:r>
              <a:rPr sz="3600" dirty="0"/>
              <a:t>, or build applications for </a:t>
            </a:r>
            <a:r>
              <a:rPr sz="3600" dirty="0">
                <a:solidFill>
                  <a:srgbClr val="FF0000"/>
                </a:solidFill>
              </a:rPr>
              <a:t>real-time video processing or batch-oriented video analytics.</a:t>
            </a:r>
          </a:p>
        </p:txBody>
      </p:sp>
    </p:spTree>
    <p:extLst>
      <p:ext uri="{BB962C8B-B14F-4D97-AF65-F5344CB8AC3E}">
        <p14:creationId xmlns:p14="http://schemas.microsoft.com/office/powerpoint/2010/main" val="3551708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890" y="365125"/>
            <a:ext cx="11581765" cy="1053465"/>
          </a:xfrm>
        </p:spPr>
        <p:txBody>
          <a:bodyPr/>
          <a:lstStyle/>
          <a:p>
            <a:r>
              <a:rPr sz="2800" dirty="0"/>
              <a:t>Mapping between types of analytics and computational tasks or ‘giants’</a:t>
            </a:r>
          </a:p>
        </p:txBody>
      </p:sp>
      <p:pic>
        <p:nvPicPr>
          <p:cNvPr id="7" name="Content Placeholder 6"/>
          <p:cNvPicPr>
            <a:picLocks noGrp="1" noChangeAspect="1"/>
          </p:cNvPicPr>
          <p:nvPr>
            <p:ph idx="1"/>
          </p:nvPr>
        </p:nvPicPr>
        <p:blipFill>
          <a:blip r:embed="rId2"/>
          <a:stretch>
            <a:fillRect/>
          </a:stretch>
        </p:blipFill>
        <p:spPr>
          <a:xfrm rot="5400000">
            <a:off x="3199427" y="-1762669"/>
            <a:ext cx="5738812" cy="11541318"/>
          </a:xfrm>
          <a:prstGeom prst="rect">
            <a:avLst/>
          </a:prstGeom>
        </p:spPr>
      </p:pic>
      <p:sp>
        <p:nvSpPr>
          <p:cNvPr id="3" name="Rounded Rectangle 2"/>
          <p:cNvSpPr/>
          <p:nvPr/>
        </p:nvSpPr>
        <p:spPr>
          <a:xfrm>
            <a:off x="1117158" y="1896387"/>
            <a:ext cx="9919252" cy="445272"/>
          </a:xfrm>
          <a:prstGeom prst="roundRect">
            <a:avLst/>
          </a:prstGeom>
          <a:solidFill>
            <a:srgbClr val="FFFF0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49030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rPr lang="en-US" altLang="en-GB"/>
              <a:t>AWS IoT</a:t>
            </a:r>
          </a:p>
        </p:txBody>
      </p:sp>
      <p:sp>
        <p:nvSpPr>
          <p:cNvPr id="6" name="Text Box 5"/>
          <p:cNvSpPr txBox="1"/>
          <p:nvPr/>
        </p:nvSpPr>
        <p:spPr>
          <a:xfrm>
            <a:off x="462915" y="1873250"/>
            <a:ext cx="11269345" cy="1938992"/>
          </a:xfrm>
          <a:prstGeom prst="rect">
            <a:avLst/>
          </a:prstGeom>
          <a:noFill/>
        </p:spPr>
        <p:txBody>
          <a:bodyPr wrap="square" rtlCol="0" anchor="t">
            <a:spAutoFit/>
          </a:bodyPr>
          <a:lstStyle/>
          <a:p>
            <a:pPr marL="285750" indent="-285750">
              <a:buFont typeface="Arial" panose="020B0604020202020204" pitchFamily="34" charset="0"/>
              <a:buChar char="•"/>
            </a:pPr>
            <a:r>
              <a:rPr sz="2400" dirty="0"/>
              <a:t>Amazon </a:t>
            </a:r>
            <a:r>
              <a:rPr sz="2400" dirty="0" err="1"/>
              <a:t>IoT</a:t>
            </a:r>
            <a:r>
              <a:rPr sz="2400" dirty="0"/>
              <a:t> is a service for </a:t>
            </a:r>
            <a:r>
              <a:rPr sz="2400" dirty="0">
                <a:solidFill>
                  <a:srgbClr val="FF0000"/>
                </a:solidFill>
              </a:rPr>
              <a:t>collecting data from Internet of Things (</a:t>
            </a:r>
            <a:r>
              <a:rPr sz="2400" dirty="0" err="1">
                <a:solidFill>
                  <a:srgbClr val="FF0000"/>
                </a:solidFill>
              </a:rPr>
              <a:t>IoT</a:t>
            </a:r>
            <a:r>
              <a:rPr sz="2400" dirty="0">
                <a:solidFill>
                  <a:srgbClr val="FF0000"/>
                </a:solidFill>
              </a:rPr>
              <a:t>) devices </a:t>
            </a:r>
            <a:r>
              <a:rPr sz="2400" dirty="0"/>
              <a:t>(such as sensors and smart appliances) </a:t>
            </a:r>
            <a:r>
              <a:rPr sz="2400" dirty="0">
                <a:solidFill>
                  <a:srgbClr val="FF0000"/>
                </a:solidFill>
              </a:rPr>
              <a:t>into the AWS cloud</a:t>
            </a:r>
            <a:r>
              <a:rPr sz="2400" dirty="0"/>
              <a:t>. The data collected can be sent to various AWS services, e.g. stored in Amazon </a:t>
            </a:r>
            <a:r>
              <a:rPr sz="2400" dirty="0" err="1"/>
              <a:t>DynamoDB</a:t>
            </a:r>
            <a:r>
              <a:rPr sz="2400" dirty="0"/>
              <a:t> database, stored in a ﬁle on S3, sent to an Amazon Kinesis data stream, sent to Amazon SNS as a push notiﬁcation and inserted into a code for executing it with Amazon Lambda service.</a:t>
            </a:r>
          </a:p>
        </p:txBody>
      </p:sp>
      <p:pic>
        <p:nvPicPr>
          <p:cNvPr id="5" name="Content Placeholder 4"/>
          <p:cNvPicPr>
            <a:picLocks noGrp="1" noChangeAspect="1"/>
          </p:cNvPicPr>
          <p:nvPr>
            <p:ph idx="1"/>
          </p:nvPr>
        </p:nvPicPr>
        <p:blipFill>
          <a:blip r:embed="rId2"/>
          <a:stretch>
            <a:fillRect/>
          </a:stretch>
        </p:blipFill>
        <p:spPr>
          <a:xfrm>
            <a:off x="1673805" y="3780652"/>
            <a:ext cx="8254365" cy="3007995"/>
          </a:xfrm>
          <a:prstGeom prst="rect">
            <a:avLst/>
          </a:prstGeom>
        </p:spPr>
      </p:pic>
    </p:spTree>
    <p:extLst>
      <p:ext uri="{BB962C8B-B14F-4D97-AF65-F5344CB8AC3E}">
        <p14:creationId xmlns:p14="http://schemas.microsoft.com/office/powerpoint/2010/main" val="32967436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p:cNvPicPr>
            <a:picLocks noChangeAspect="1"/>
          </p:cNvPicPr>
          <p:nvPr/>
        </p:nvPicPr>
        <p:blipFill>
          <a:blip r:embed="rId2"/>
          <a:stretch>
            <a:fillRect/>
          </a:stretch>
        </p:blipFill>
        <p:spPr>
          <a:xfrm>
            <a:off x="1673805" y="3780652"/>
            <a:ext cx="8254365" cy="3007995"/>
          </a:xfrm>
          <a:prstGeom prst="rect">
            <a:avLst/>
          </a:prstGeom>
        </p:spPr>
      </p:pic>
      <p:sp>
        <p:nvSpPr>
          <p:cNvPr id="2" name="Title 1"/>
          <p:cNvSpPr>
            <a:spLocks noGrp="1"/>
          </p:cNvSpPr>
          <p:nvPr>
            <p:ph type="title"/>
          </p:nvPr>
        </p:nvSpPr>
        <p:spPr>
          <a:xfrm>
            <a:off x="838200" y="365125"/>
            <a:ext cx="10515600" cy="1053465"/>
          </a:xfrm>
        </p:spPr>
        <p:txBody>
          <a:bodyPr/>
          <a:lstStyle/>
          <a:p>
            <a:r>
              <a:rPr lang="en-US" altLang="en-GB">
                <a:sym typeface="+mn-ea"/>
              </a:rPr>
              <a:t>AWS IoT</a:t>
            </a:r>
            <a:endParaRPr lang="en-GB" altLang="en-US"/>
          </a:p>
        </p:txBody>
      </p:sp>
      <p:sp>
        <p:nvSpPr>
          <p:cNvPr id="3" name="Content Placeholder 2"/>
          <p:cNvSpPr>
            <a:spLocks noGrp="1"/>
          </p:cNvSpPr>
          <p:nvPr>
            <p:ph idx="1"/>
          </p:nvPr>
        </p:nvSpPr>
        <p:spPr>
          <a:xfrm>
            <a:off x="838200" y="1825625"/>
            <a:ext cx="10718165" cy="4351655"/>
          </a:xfrm>
        </p:spPr>
        <p:txBody>
          <a:bodyPr>
            <a:normAutofit/>
          </a:bodyPr>
          <a:lstStyle/>
          <a:p>
            <a:r>
              <a:rPr lang="en-GB" altLang="en-US" sz="3600" b="1" dirty="0">
                <a:latin typeface="Arial" panose="020B0604020202020204" pitchFamily="34" charset="0"/>
                <a:cs typeface="Arial" panose="020B0604020202020204" pitchFamily="34" charset="0"/>
              </a:rPr>
              <a:t>Device Gateway</a:t>
            </a:r>
            <a:r>
              <a:rPr lang="en-GB" altLang="en-US" sz="3600" dirty="0">
                <a:latin typeface="Arial" panose="020B0604020202020204" pitchFamily="34" charset="0"/>
                <a:cs typeface="Arial" panose="020B0604020202020204" pitchFamily="34" charset="0"/>
              </a:rPr>
              <a:t>: Device Gateway enables devices to communicate with AWS </a:t>
            </a:r>
            <a:r>
              <a:rPr lang="en-GB" altLang="en-US" sz="3600" dirty="0" err="1">
                <a:latin typeface="Arial" panose="020B0604020202020204" pitchFamily="34" charset="0"/>
                <a:cs typeface="Arial" panose="020B0604020202020204" pitchFamily="34" charset="0"/>
              </a:rPr>
              <a:t>IoT</a:t>
            </a:r>
            <a:r>
              <a:rPr lang="en-GB" altLang="en-US" sz="3600" dirty="0">
                <a:latin typeface="Arial" panose="020B0604020202020204" pitchFamily="34" charset="0"/>
                <a:cs typeface="Arial" panose="020B0604020202020204" pitchFamily="34" charset="0"/>
              </a:rPr>
              <a:t> using MQTT or HTTP protocols. Devices can publish or subscribe to topics.</a:t>
            </a:r>
          </a:p>
        </p:txBody>
      </p:sp>
      <p:sp>
        <p:nvSpPr>
          <p:cNvPr id="5" name="Rounded Rectangle 4"/>
          <p:cNvSpPr/>
          <p:nvPr/>
        </p:nvSpPr>
        <p:spPr>
          <a:xfrm>
            <a:off x="3855719" y="4589226"/>
            <a:ext cx="1578997" cy="829588"/>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843609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p:cNvPicPr>
            <a:picLocks noChangeAspect="1"/>
          </p:cNvPicPr>
          <p:nvPr/>
        </p:nvPicPr>
        <p:blipFill>
          <a:blip r:embed="rId2"/>
          <a:stretch>
            <a:fillRect/>
          </a:stretch>
        </p:blipFill>
        <p:spPr>
          <a:xfrm>
            <a:off x="1673805" y="3780652"/>
            <a:ext cx="8254365" cy="3007995"/>
          </a:xfrm>
          <a:prstGeom prst="rect">
            <a:avLst/>
          </a:prstGeom>
        </p:spPr>
      </p:pic>
      <p:sp>
        <p:nvSpPr>
          <p:cNvPr id="2" name="Title 1"/>
          <p:cNvSpPr>
            <a:spLocks noGrp="1"/>
          </p:cNvSpPr>
          <p:nvPr>
            <p:ph type="title"/>
          </p:nvPr>
        </p:nvSpPr>
        <p:spPr>
          <a:xfrm>
            <a:off x="838200" y="365125"/>
            <a:ext cx="10515600" cy="1053465"/>
          </a:xfrm>
        </p:spPr>
        <p:txBody>
          <a:bodyPr/>
          <a:lstStyle/>
          <a:p>
            <a:r>
              <a:rPr lang="en-US" altLang="en-GB">
                <a:sym typeface="+mn-ea"/>
              </a:rPr>
              <a:t>AWS IoT</a:t>
            </a:r>
            <a:endParaRPr lang="en-GB" altLang="en-US"/>
          </a:p>
        </p:txBody>
      </p:sp>
      <p:sp>
        <p:nvSpPr>
          <p:cNvPr id="3" name="Content Placeholder 2"/>
          <p:cNvSpPr>
            <a:spLocks noGrp="1"/>
          </p:cNvSpPr>
          <p:nvPr>
            <p:ph idx="1"/>
          </p:nvPr>
        </p:nvSpPr>
        <p:spPr>
          <a:xfrm>
            <a:off x="838200" y="1825625"/>
            <a:ext cx="10718165" cy="4351655"/>
          </a:xfrm>
        </p:spPr>
        <p:txBody>
          <a:bodyPr>
            <a:normAutofit/>
          </a:bodyPr>
          <a:lstStyle/>
          <a:p>
            <a:r>
              <a:rPr lang="en-GB" altLang="en-US" sz="3600" b="1" dirty="0">
                <a:latin typeface="Arial" panose="020B0604020202020204" pitchFamily="34" charset="0"/>
                <a:cs typeface="Arial" panose="020B0604020202020204" pitchFamily="34" charset="0"/>
              </a:rPr>
              <a:t>Device Registry</a:t>
            </a:r>
            <a:r>
              <a:rPr lang="en-GB" altLang="en-US" sz="3600" dirty="0">
                <a:latin typeface="Arial" panose="020B0604020202020204" pitchFamily="34" charset="0"/>
                <a:cs typeface="Arial" panose="020B0604020202020204" pitchFamily="34" charset="0"/>
              </a:rPr>
              <a:t>: Device registry (also called things registry) maintains the resources associated with each device, including attributes, certificates, and meta-data.</a:t>
            </a:r>
          </a:p>
        </p:txBody>
      </p:sp>
      <p:sp>
        <p:nvSpPr>
          <p:cNvPr id="5" name="Rounded Rectangle 4"/>
          <p:cNvSpPr/>
          <p:nvPr/>
        </p:nvSpPr>
        <p:spPr>
          <a:xfrm>
            <a:off x="3949149" y="5336649"/>
            <a:ext cx="1366298" cy="678513"/>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645271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p:cNvPicPr>
            <a:picLocks noChangeAspect="1"/>
          </p:cNvPicPr>
          <p:nvPr/>
        </p:nvPicPr>
        <p:blipFill>
          <a:blip r:embed="rId2"/>
          <a:stretch>
            <a:fillRect/>
          </a:stretch>
        </p:blipFill>
        <p:spPr>
          <a:xfrm>
            <a:off x="1673805" y="3780652"/>
            <a:ext cx="8254365" cy="3007995"/>
          </a:xfrm>
          <a:prstGeom prst="rect">
            <a:avLst/>
          </a:prstGeom>
        </p:spPr>
      </p:pic>
      <p:sp>
        <p:nvSpPr>
          <p:cNvPr id="2" name="Title 1"/>
          <p:cNvSpPr>
            <a:spLocks noGrp="1"/>
          </p:cNvSpPr>
          <p:nvPr>
            <p:ph type="title"/>
          </p:nvPr>
        </p:nvSpPr>
        <p:spPr>
          <a:xfrm>
            <a:off x="838200" y="365125"/>
            <a:ext cx="10515600" cy="1053465"/>
          </a:xfrm>
        </p:spPr>
        <p:txBody>
          <a:bodyPr/>
          <a:lstStyle/>
          <a:p>
            <a:r>
              <a:rPr lang="en-US" altLang="en-GB">
                <a:sym typeface="+mn-ea"/>
              </a:rPr>
              <a:t>AWS IoT</a:t>
            </a:r>
            <a:endParaRPr lang="en-GB" altLang="en-US"/>
          </a:p>
        </p:txBody>
      </p:sp>
      <p:sp>
        <p:nvSpPr>
          <p:cNvPr id="3" name="Content Placeholder 2"/>
          <p:cNvSpPr>
            <a:spLocks noGrp="1"/>
          </p:cNvSpPr>
          <p:nvPr>
            <p:ph idx="1"/>
          </p:nvPr>
        </p:nvSpPr>
        <p:spPr>
          <a:xfrm>
            <a:off x="838200" y="1825625"/>
            <a:ext cx="10718165" cy="4351655"/>
          </a:xfrm>
        </p:spPr>
        <p:txBody>
          <a:bodyPr>
            <a:normAutofit/>
          </a:bodyPr>
          <a:lstStyle/>
          <a:p>
            <a:r>
              <a:rPr lang="en-GB" altLang="en-US" b="1" dirty="0">
                <a:latin typeface="Arial" panose="020B0604020202020204" pitchFamily="34" charset="0"/>
                <a:cs typeface="Arial" panose="020B0604020202020204" pitchFamily="34" charset="0"/>
              </a:rPr>
              <a:t>Device Shadow</a:t>
            </a:r>
            <a:r>
              <a:rPr lang="en-GB" altLang="en-US" dirty="0">
                <a:latin typeface="Arial" panose="020B0604020202020204" pitchFamily="34" charset="0"/>
                <a:cs typeface="Arial" panose="020B0604020202020204" pitchFamily="34" charset="0"/>
              </a:rPr>
              <a:t>: Device shadow maintains the state of a device as a JSON document. Applications can retrieve or update the device state using the AWS </a:t>
            </a:r>
            <a:r>
              <a:rPr lang="en-GB" altLang="en-US" dirty="0" err="1">
                <a:latin typeface="Arial" panose="020B0604020202020204" pitchFamily="34" charset="0"/>
                <a:cs typeface="Arial" panose="020B0604020202020204" pitchFamily="34" charset="0"/>
              </a:rPr>
              <a:t>IoT</a:t>
            </a:r>
            <a:r>
              <a:rPr lang="en-GB" altLang="en-US" dirty="0">
                <a:latin typeface="Arial" panose="020B0604020202020204" pitchFamily="34" charset="0"/>
                <a:cs typeface="Arial" panose="020B0604020202020204" pitchFamily="34" charset="0"/>
              </a:rPr>
              <a:t> REST APIs. Device shadow persists the state of the device even when the device is offline. When a device becomes online, the state is synchronized with the device shadow.</a:t>
            </a:r>
          </a:p>
        </p:txBody>
      </p:sp>
      <p:sp>
        <p:nvSpPr>
          <p:cNvPr id="5" name="Rounded Rectangle 4"/>
          <p:cNvSpPr/>
          <p:nvPr/>
        </p:nvSpPr>
        <p:spPr>
          <a:xfrm>
            <a:off x="5948901" y="5177623"/>
            <a:ext cx="1600861" cy="813685"/>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992189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p:cNvPicPr>
            <a:picLocks noChangeAspect="1"/>
          </p:cNvPicPr>
          <p:nvPr/>
        </p:nvPicPr>
        <p:blipFill>
          <a:blip r:embed="rId2"/>
          <a:stretch>
            <a:fillRect/>
          </a:stretch>
        </p:blipFill>
        <p:spPr>
          <a:xfrm>
            <a:off x="1673805" y="3780652"/>
            <a:ext cx="8254365" cy="3007995"/>
          </a:xfrm>
          <a:prstGeom prst="rect">
            <a:avLst/>
          </a:prstGeom>
        </p:spPr>
      </p:pic>
      <p:sp>
        <p:nvSpPr>
          <p:cNvPr id="2" name="Title 1"/>
          <p:cNvSpPr>
            <a:spLocks noGrp="1"/>
          </p:cNvSpPr>
          <p:nvPr>
            <p:ph type="title"/>
          </p:nvPr>
        </p:nvSpPr>
        <p:spPr>
          <a:xfrm>
            <a:off x="838200" y="365125"/>
            <a:ext cx="10515600" cy="1053465"/>
          </a:xfrm>
        </p:spPr>
        <p:txBody>
          <a:bodyPr/>
          <a:lstStyle/>
          <a:p>
            <a:r>
              <a:rPr lang="en-US" altLang="en-GB">
                <a:sym typeface="+mn-ea"/>
              </a:rPr>
              <a:t>AWS IoT</a:t>
            </a:r>
            <a:endParaRPr lang="en-GB" altLang="en-US"/>
          </a:p>
        </p:txBody>
      </p:sp>
      <p:sp>
        <p:nvSpPr>
          <p:cNvPr id="3" name="Content Placeholder 2"/>
          <p:cNvSpPr>
            <a:spLocks noGrp="1"/>
          </p:cNvSpPr>
          <p:nvPr>
            <p:ph idx="1"/>
          </p:nvPr>
        </p:nvSpPr>
        <p:spPr>
          <a:xfrm>
            <a:off x="838200" y="1825625"/>
            <a:ext cx="10718165" cy="4351655"/>
          </a:xfrm>
        </p:spPr>
        <p:txBody>
          <a:bodyPr>
            <a:normAutofit/>
          </a:bodyPr>
          <a:lstStyle/>
          <a:p>
            <a:r>
              <a:rPr lang="en-GB" altLang="en-US" b="1" dirty="0">
                <a:latin typeface="Arial" panose="020B0604020202020204" pitchFamily="34" charset="0"/>
                <a:cs typeface="Arial" panose="020B0604020202020204" pitchFamily="34" charset="0"/>
              </a:rPr>
              <a:t>Rules Engine</a:t>
            </a:r>
            <a:r>
              <a:rPr lang="en-GB" altLang="en-US" dirty="0">
                <a:latin typeface="Arial" panose="020B0604020202020204" pitchFamily="34" charset="0"/>
                <a:cs typeface="Arial" panose="020B0604020202020204" pitchFamily="34" charset="0"/>
              </a:rPr>
              <a:t>: Rules engine allows you to define rules for processing messages received from devices. Using an SQL-like language, you can define rules to select data, process data, and send the data to other AWS services such as </a:t>
            </a:r>
            <a:r>
              <a:rPr lang="en-GB" altLang="en-US" dirty="0" err="1">
                <a:latin typeface="Arial" panose="020B0604020202020204" pitchFamily="34" charset="0"/>
                <a:cs typeface="Arial" panose="020B0604020202020204" pitchFamily="34" charset="0"/>
              </a:rPr>
              <a:t>DynamoDB</a:t>
            </a:r>
            <a:r>
              <a:rPr lang="en-GB" altLang="en-US" dirty="0">
                <a:latin typeface="Arial" panose="020B0604020202020204" pitchFamily="34" charset="0"/>
                <a:cs typeface="Arial" panose="020B0604020202020204" pitchFamily="34" charset="0"/>
              </a:rPr>
              <a:t>, S3,Kinesis, SNS, and Lambda. </a:t>
            </a:r>
          </a:p>
        </p:txBody>
      </p:sp>
      <p:sp>
        <p:nvSpPr>
          <p:cNvPr id="5" name="Rounded Rectangle 4"/>
          <p:cNvSpPr/>
          <p:nvPr/>
        </p:nvSpPr>
        <p:spPr>
          <a:xfrm>
            <a:off x="5929023" y="4147929"/>
            <a:ext cx="1577008" cy="746099"/>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049707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p:cNvPicPr>
            <a:picLocks noChangeAspect="1"/>
          </p:cNvPicPr>
          <p:nvPr/>
        </p:nvPicPr>
        <p:blipFill>
          <a:blip r:embed="rId2"/>
          <a:stretch>
            <a:fillRect/>
          </a:stretch>
        </p:blipFill>
        <p:spPr>
          <a:xfrm>
            <a:off x="1673805" y="3780652"/>
            <a:ext cx="8254365" cy="3007995"/>
          </a:xfrm>
          <a:prstGeom prst="rect">
            <a:avLst/>
          </a:prstGeom>
        </p:spPr>
      </p:pic>
      <p:sp>
        <p:nvSpPr>
          <p:cNvPr id="2" name="Title 1"/>
          <p:cNvSpPr>
            <a:spLocks noGrp="1"/>
          </p:cNvSpPr>
          <p:nvPr>
            <p:ph type="title"/>
          </p:nvPr>
        </p:nvSpPr>
        <p:spPr>
          <a:xfrm>
            <a:off x="838200" y="365125"/>
            <a:ext cx="10515600" cy="1053465"/>
          </a:xfrm>
        </p:spPr>
        <p:txBody>
          <a:bodyPr/>
          <a:lstStyle/>
          <a:p>
            <a:r>
              <a:rPr lang="en-US" altLang="en-GB">
                <a:sym typeface="+mn-ea"/>
              </a:rPr>
              <a:t>AWS IoT</a:t>
            </a:r>
            <a:endParaRPr lang="en-GB" altLang="en-US"/>
          </a:p>
        </p:txBody>
      </p:sp>
      <p:sp>
        <p:nvSpPr>
          <p:cNvPr id="3" name="Content Placeholder 2"/>
          <p:cNvSpPr>
            <a:spLocks noGrp="1"/>
          </p:cNvSpPr>
          <p:nvPr>
            <p:ph idx="1"/>
          </p:nvPr>
        </p:nvSpPr>
        <p:spPr>
          <a:xfrm>
            <a:off x="838200" y="1825625"/>
            <a:ext cx="10718165" cy="4351655"/>
          </a:xfrm>
        </p:spPr>
        <p:txBody>
          <a:bodyPr>
            <a:normAutofit/>
          </a:bodyPr>
          <a:lstStyle/>
          <a:p>
            <a:r>
              <a:rPr lang="en-GB" altLang="en-US" b="1" dirty="0">
                <a:latin typeface="Arial" panose="020B0604020202020204" pitchFamily="34" charset="0"/>
                <a:cs typeface="Arial" panose="020B0604020202020204" pitchFamily="34" charset="0"/>
              </a:rPr>
              <a:t>Security and Identity Service</a:t>
            </a:r>
            <a:r>
              <a:rPr lang="en-GB" altLang="en-US" dirty="0">
                <a:latin typeface="Arial" panose="020B0604020202020204" pitchFamily="34" charset="0"/>
                <a:cs typeface="Arial" panose="020B0604020202020204" pitchFamily="34" charset="0"/>
              </a:rPr>
              <a:t>: This service allows devices to exchange data with the AWS </a:t>
            </a:r>
            <a:r>
              <a:rPr lang="en-GB" altLang="en-US" dirty="0" err="1">
                <a:latin typeface="Arial" panose="020B0604020202020204" pitchFamily="34" charset="0"/>
                <a:cs typeface="Arial" panose="020B0604020202020204" pitchFamily="34" charset="0"/>
              </a:rPr>
              <a:t>IoT</a:t>
            </a:r>
            <a:r>
              <a:rPr lang="en-GB" altLang="en-US" dirty="0">
                <a:latin typeface="Arial" panose="020B0604020202020204" pitchFamily="34" charset="0"/>
                <a:cs typeface="Arial" panose="020B0604020202020204" pitchFamily="34" charset="0"/>
              </a:rPr>
              <a:t> service securely. For devices communicating via MQTT, certificate-based authentication is used. Certificates have policies associated with them which authorize devices to access specific resources.</a:t>
            </a:r>
          </a:p>
        </p:txBody>
      </p:sp>
      <p:sp>
        <p:nvSpPr>
          <p:cNvPr id="5" name="Rounded Rectangle 4"/>
          <p:cNvSpPr/>
          <p:nvPr/>
        </p:nvSpPr>
        <p:spPr>
          <a:xfrm>
            <a:off x="3237506" y="5974076"/>
            <a:ext cx="4944386" cy="697068"/>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19056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rPr lang="en-US" altLang="en-GB">
                <a:sym typeface="+mn-ea"/>
              </a:rPr>
              <a:t>AWS IoT </a:t>
            </a:r>
            <a:r>
              <a:rPr lang="x-none" altLang="en-US">
                <a:sym typeface="+mn-ea"/>
              </a:rPr>
              <a:t>Actions</a:t>
            </a:r>
          </a:p>
        </p:txBody>
      </p:sp>
      <p:sp>
        <p:nvSpPr>
          <p:cNvPr id="3" name="Content Placeholder 2"/>
          <p:cNvSpPr>
            <a:spLocks noGrp="1"/>
          </p:cNvSpPr>
          <p:nvPr>
            <p:ph idx="1"/>
          </p:nvPr>
        </p:nvSpPr>
        <p:spPr>
          <a:xfrm>
            <a:off x="838200" y="1682115"/>
            <a:ext cx="10718165" cy="4495165"/>
          </a:xfrm>
        </p:spPr>
        <p:txBody>
          <a:bodyPr/>
          <a:lstStyle/>
          <a:p>
            <a:r>
              <a:rPr lang="en-GB" altLang="en-US" sz="1200">
                <a:latin typeface="Arial" panose="020B0604020202020204" pitchFamily="34" charset="0"/>
                <a:cs typeface="Arial" panose="020B0604020202020204" pitchFamily="34" charset="0"/>
              </a:rPr>
              <a:t>Insert a message into a DynamoDB table</a:t>
            </a:r>
          </a:p>
          <a:p>
            <a:r>
              <a:rPr lang="en-GB" altLang="en-US" sz="1200">
                <a:latin typeface="Arial" panose="020B0604020202020204" pitchFamily="34" charset="0"/>
                <a:cs typeface="Arial" panose="020B0604020202020204" pitchFamily="34" charset="0"/>
              </a:rPr>
              <a:t>Split message into multiple columns of a database table</a:t>
            </a:r>
          </a:p>
          <a:p>
            <a:r>
              <a:rPr lang="en-GB" altLang="en-US" sz="1200">
                <a:latin typeface="Arial" panose="020B0604020202020204" pitchFamily="34" charset="0"/>
                <a:cs typeface="Arial" panose="020B0604020202020204" pitchFamily="34" charset="0"/>
              </a:rPr>
              <a:t>Invoke a Lambda function passing the message data</a:t>
            </a:r>
          </a:p>
          <a:p>
            <a:r>
              <a:rPr lang="en-GB" altLang="en-US" sz="1200">
                <a:latin typeface="Arial" panose="020B0604020202020204" pitchFamily="34" charset="0"/>
                <a:cs typeface="Arial" panose="020B0604020202020204" pitchFamily="34" charset="0"/>
              </a:rPr>
              <a:t>Send a message as an SNS push notification</a:t>
            </a:r>
          </a:p>
          <a:p>
            <a:r>
              <a:rPr lang="en-GB" altLang="en-US" sz="1200">
                <a:latin typeface="Arial" panose="020B0604020202020204" pitchFamily="34" charset="0"/>
                <a:cs typeface="Arial" panose="020B0604020202020204" pitchFamily="34" charset="0"/>
              </a:rPr>
              <a:t>Send a message to an SQS queue</a:t>
            </a:r>
          </a:p>
          <a:p>
            <a:r>
              <a:rPr lang="en-GB" altLang="en-US" sz="1200">
                <a:latin typeface="Arial" panose="020B0604020202020204" pitchFamily="34" charset="0"/>
                <a:cs typeface="Arial" panose="020B0604020202020204" pitchFamily="34" charset="0"/>
              </a:rPr>
              <a:t>Sends messages to an Amazon Kinesis Stream</a:t>
            </a:r>
          </a:p>
          <a:p>
            <a:r>
              <a:rPr lang="en-GB" altLang="en-US" sz="1200">
                <a:latin typeface="Arial" panose="020B0604020202020204" pitchFamily="34" charset="0"/>
                <a:cs typeface="Arial" panose="020B0604020202020204" pitchFamily="34" charset="0"/>
              </a:rPr>
              <a:t>Republish messages to an AWS IoT topic</a:t>
            </a:r>
          </a:p>
          <a:p>
            <a:r>
              <a:rPr lang="en-GB" altLang="en-US" sz="1200">
                <a:latin typeface="Arial" panose="020B0604020202020204" pitchFamily="34" charset="0"/>
                <a:cs typeface="Arial" panose="020B0604020202020204" pitchFamily="34" charset="0"/>
              </a:rPr>
              <a:t>Store messages in an Amazon S3 bucket</a:t>
            </a:r>
          </a:p>
          <a:p>
            <a:r>
              <a:rPr lang="en-GB" altLang="en-US" sz="1200">
                <a:latin typeface="Arial" panose="020B0604020202020204" pitchFamily="34" charset="0"/>
                <a:cs typeface="Arial" panose="020B0604020202020204" pitchFamily="34" charset="0"/>
              </a:rPr>
              <a:t>Send messages to an Amazon Kinesis Firehose stream</a:t>
            </a:r>
          </a:p>
          <a:p>
            <a:r>
              <a:rPr lang="en-GB" altLang="en-US" sz="1200">
                <a:latin typeface="Arial" panose="020B0604020202020204" pitchFamily="34" charset="0"/>
                <a:cs typeface="Arial" panose="020B0604020202020204" pitchFamily="34" charset="0"/>
              </a:rPr>
              <a:t>Send message data to CloudWatch</a:t>
            </a:r>
          </a:p>
          <a:p>
            <a:r>
              <a:rPr lang="en-GB" altLang="en-US" sz="1200">
                <a:latin typeface="Arial" panose="020B0604020202020204" pitchFamily="34" charset="0"/>
                <a:cs typeface="Arial" panose="020B0604020202020204" pitchFamily="34" charset="0"/>
              </a:rPr>
              <a:t>Change the state of a CloudWatch alarm</a:t>
            </a:r>
          </a:p>
          <a:p>
            <a:r>
              <a:rPr lang="en-GB" altLang="en-US" sz="1200">
                <a:latin typeface="Arial" panose="020B0604020202020204" pitchFamily="34" charset="0"/>
                <a:cs typeface="Arial" panose="020B0604020202020204" pitchFamily="34" charset="0"/>
              </a:rPr>
              <a:t>Send messages to the Amazon Elasticsearch Service</a:t>
            </a:r>
          </a:p>
          <a:p>
            <a:r>
              <a:rPr lang="en-GB" altLang="en-US" sz="1200">
                <a:latin typeface="Arial" panose="020B0604020202020204" pitchFamily="34" charset="0"/>
                <a:cs typeface="Arial" panose="020B0604020202020204" pitchFamily="34" charset="0"/>
              </a:rPr>
              <a:t>Send message to a Salesforce IoT Input Stream</a:t>
            </a:r>
          </a:p>
          <a:p>
            <a:r>
              <a:rPr lang="en-GB" altLang="en-US" sz="1200">
                <a:latin typeface="Arial" panose="020B0604020202020204" pitchFamily="34" charset="0"/>
                <a:cs typeface="Arial" panose="020B0604020202020204" pitchFamily="34" charset="0"/>
              </a:rPr>
              <a:t>Send message to an IoT Analytics Channel</a:t>
            </a:r>
          </a:p>
          <a:p>
            <a:r>
              <a:rPr lang="en-GB" altLang="en-US" sz="1200">
                <a:latin typeface="Arial" panose="020B0604020202020204" pitchFamily="34" charset="0"/>
                <a:cs typeface="Arial" panose="020B0604020202020204" pitchFamily="34" charset="0"/>
              </a:rPr>
              <a:t>Start a Step Functions state machine execution</a:t>
            </a:r>
          </a:p>
        </p:txBody>
      </p:sp>
    </p:spTree>
    <p:extLst>
      <p:ext uri="{BB962C8B-B14F-4D97-AF65-F5344CB8AC3E}">
        <p14:creationId xmlns:p14="http://schemas.microsoft.com/office/powerpoint/2010/main" val="20017940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en-US" sz="3600" dirty="0">
                <a:latin typeface="Arial" panose="020B0604020202020204" pitchFamily="34" charset="0"/>
              </a:rPr>
              <a:t>Example: Air Quality Monitoring Application</a:t>
            </a:r>
          </a:p>
        </p:txBody>
      </p:sp>
      <p:pic>
        <p:nvPicPr>
          <p:cNvPr id="6" name="Picture 5" descr="Screenshot from 2019-08-14 11-06-23"/>
          <p:cNvPicPr>
            <a:picLocks noChangeAspect="1"/>
          </p:cNvPicPr>
          <p:nvPr/>
        </p:nvPicPr>
        <p:blipFill>
          <a:blip r:embed="rId3"/>
          <a:stretch>
            <a:fillRect/>
          </a:stretch>
        </p:blipFill>
        <p:spPr>
          <a:xfrm>
            <a:off x="2005965" y="2106930"/>
            <a:ext cx="8180070" cy="4167505"/>
          </a:xfrm>
          <a:prstGeom prst="rect">
            <a:avLst/>
          </a:prstGeom>
        </p:spPr>
      </p:pic>
      <p:sp>
        <p:nvSpPr>
          <p:cNvPr id="9" name="Text Box 8"/>
          <p:cNvSpPr txBox="1"/>
          <p:nvPr/>
        </p:nvSpPr>
        <p:spPr>
          <a:xfrm>
            <a:off x="1638935" y="1493520"/>
            <a:ext cx="9032875" cy="368300"/>
          </a:xfrm>
          <a:prstGeom prst="rect">
            <a:avLst/>
          </a:prstGeom>
          <a:noFill/>
        </p:spPr>
        <p:txBody>
          <a:bodyPr wrap="square" rtlCol="0" anchor="t">
            <a:spAutoFit/>
          </a:bodyPr>
          <a:lstStyle/>
          <a:p>
            <a:pPr algn="ctr"/>
            <a:r>
              <a:rPr lang="en-US"/>
              <a:t>Variant-1 using AWS IoT, DynamoDB, Lambda, CloudWatch &amp; EC2</a:t>
            </a:r>
          </a:p>
        </p:txBody>
      </p:sp>
    </p:spTree>
    <p:extLst>
      <p:ext uri="{BB962C8B-B14F-4D97-AF65-F5344CB8AC3E}">
        <p14:creationId xmlns:p14="http://schemas.microsoft.com/office/powerpoint/2010/main" val="26009484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en-US" sz="3600" dirty="0">
                <a:latin typeface="Arial" panose="020B0604020202020204" pitchFamily="34" charset="0"/>
              </a:rPr>
              <a:t>Example: Air Quality Monitoring Application</a:t>
            </a:r>
          </a:p>
        </p:txBody>
      </p:sp>
      <p:sp>
        <p:nvSpPr>
          <p:cNvPr id="9" name="Text Box 8"/>
          <p:cNvSpPr txBox="1"/>
          <p:nvPr/>
        </p:nvSpPr>
        <p:spPr>
          <a:xfrm>
            <a:off x="1410970" y="1493520"/>
            <a:ext cx="9709785" cy="368300"/>
          </a:xfrm>
          <a:prstGeom prst="rect">
            <a:avLst/>
          </a:prstGeom>
          <a:noFill/>
        </p:spPr>
        <p:txBody>
          <a:bodyPr wrap="square" rtlCol="0" anchor="t">
            <a:spAutoFit/>
          </a:bodyPr>
          <a:lstStyle/>
          <a:p>
            <a:pPr algn="ctr"/>
            <a:r>
              <a:rPr lang="en-US"/>
              <a:t>Variant-2 using Kinesis Streams, DynamoDB, Lambda, CloudWatch &amp; EC2</a:t>
            </a:r>
          </a:p>
        </p:txBody>
      </p:sp>
      <p:pic>
        <p:nvPicPr>
          <p:cNvPr id="3" name="Picture 2" descr="Screenshot from 2019-08-14 11-08-50"/>
          <p:cNvPicPr>
            <a:picLocks noChangeAspect="1"/>
          </p:cNvPicPr>
          <p:nvPr/>
        </p:nvPicPr>
        <p:blipFill>
          <a:blip r:embed="rId3"/>
          <a:stretch>
            <a:fillRect/>
          </a:stretch>
        </p:blipFill>
        <p:spPr>
          <a:xfrm>
            <a:off x="2436495" y="1973580"/>
            <a:ext cx="7319010" cy="4382770"/>
          </a:xfrm>
          <a:prstGeom prst="rect">
            <a:avLst/>
          </a:prstGeom>
        </p:spPr>
      </p:pic>
    </p:spTree>
    <p:extLst>
      <p:ext uri="{BB962C8B-B14F-4D97-AF65-F5344CB8AC3E}">
        <p14:creationId xmlns:p14="http://schemas.microsoft.com/office/powerpoint/2010/main" val="36763766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en-US" sz="3600" dirty="0">
                <a:latin typeface="Arial" panose="020B0604020202020204" pitchFamily="34" charset="0"/>
              </a:rPr>
              <a:t>Example: Air Quality Monitoring Application</a:t>
            </a:r>
          </a:p>
        </p:txBody>
      </p:sp>
      <p:sp>
        <p:nvSpPr>
          <p:cNvPr id="9" name="Text Box 8"/>
          <p:cNvSpPr txBox="1"/>
          <p:nvPr/>
        </p:nvSpPr>
        <p:spPr>
          <a:xfrm>
            <a:off x="1638935" y="1493520"/>
            <a:ext cx="9032875" cy="368300"/>
          </a:xfrm>
          <a:prstGeom prst="rect">
            <a:avLst/>
          </a:prstGeom>
          <a:noFill/>
        </p:spPr>
        <p:txBody>
          <a:bodyPr wrap="square" rtlCol="0" anchor="t">
            <a:spAutoFit/>
          </a:bodyPr>
          <a:lstStyle/>
          <a:p>
            <a:pPr algn="ctr"/>
            <a:r>
              <a:rPr lang="en-US"/>
              <a:t>Variant-3 using Kinesis Streams, Kinesis Analytics, Lambda, &amp; EC2</a:t>
            </a:r>
          </a:p>
        </p:txBody>
      </p:sp>
      <p:pic>
        <p:nvPicPr>
          <p:cNvPr id="3" name="Picture 2" descr="Screenshot from 2019-08-14 11-10-09"/>
          <p:cNvPicPr>
            <a:picLocks noChangeAspect="1"/>
          </p:cNvPicPr>
          <p:nvPr/>
        </p:nvPicPr>
        <p:blipFill>
          <a:blip r:embed="rId3"/>
          <a:stretch>
            <a:fillRect/>
          </a:stretch>
        </p:blipFill>
        <p:spPr>
          <a:xfrm>
            <a:off x="1638935" y="1960880"/>
            <a:ext cx="9110345" cy="4359275"/>
          </a:xfrm>
          <a:prstGeom prst="rect">
            <a:avLst/>
          </a:prstGeom>
        </p:spPr>
      </p:pic>
    </p:spTree>
    <p:extLst>
      <p:ext uri="{BB962C8B-B14F-4D97-AF65-F5344CB8AC3E}">
        <p14:creationId xmlns:p14="http://schemas.microsoft.com/office/powerpoint/2010/main" val="253273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lstStyle/>
          <a:p>
            <a:r>
              <a:rPr lang="en-US" altLang="en-GB"/>
              <a:t>Types of Analytics</a:t>
            </a:r>
          </a:p>
        </p:txBody>
      </p:sp>
      <p:sp>
        <p:nvSpPr>
          <p:cNvPr id="3" name="Content Placeholder 2"/>
          <p:cNvSpPr>
            <a:spLocks noGrp="1"/>
          </p:cNvSpPr>
          <p:nvPr>
            <p:ph idx="1"/>
          </p:nvPr>
        </p:nvSpPr>
        <p:spPr/>
        <p:txBody>
          <a:bodyPr/>
          <a:lstStyle/>
          <a:p>
            <a:r>
              <a:rPr lang="en-GB" altLang="en-US" sz="2000" b="1" dirty="0">
                <a:latin typeface="Arial" panose="020B0604020202020204" pitchFamily="34" charset="0"/>
                <a:cs typeface="Arial" panose="020B0604020202020204" pitchFamily="34" charset="0"/>
              </a:rPr>
              <a:t>Descriptive Analytics</a:t>
            </a:r>
          </a:p>
          <a:p>
            <a:pPr lvl="1"/>
            <a:r>
              <a:rPr lang="en-GB" altLang="en-US" sz="1800" dirty="0">
                <a:latin typeface="Arial" panose="020B0604020202020204" pitchFamily="34" charset="0"/>
                <a:cs typeface="Arial" panose="020B0604020202020204" pitchFamily="34" charset="0"/>
              </a:rPr>
              <a:t>Descriptive analytics comprises </a:t>
            </a:r>
            <a:r>
              <a:rPr lang="en-GB" altLang="en-US" sz="1800" dirty="0" err="1">
                <a:latin typeface="Arial" panose="020B0604020202020204" pitchFamily="34" charset="0"/>
                <a:cs typeface="Arial" panose="020B0604020202020204" pitchFamily="34" charset="0"/>
              </a:rPr>
              <a:t>analyzing</a:t>
            </a:r>
            <a:r>
              <a:rPr lang="en-GB" altLang="en-US" sz="1800" dirty="0">
                <a:latin typeface="Arial" panose="020B0604020202020204" pitchFamily="34" charset="0"/>
                <a:cs typeface="Arial" panose="020B0604020202020204" pitchFamily="34" charset="0"/>
              </a:rPr>
              <a:t> past data to present it in a summarized form which can be easily interpreted. Descriptive analytics aims to answer - </a:t>
            </a:r>
            <a:r>
              <a:rPr lang="en-GB" altLang="en-US" sz="1800" b="1" i="1" dirty="0">
                <a:latin typeface="Arial" panose="020B0604020202020204" pitchFamily="34" charset="0"/>
                <a:cs typeface="Arial" panose="020B0604020202020204" pitchFamily="34" charset="0"/>
              </a:rPr>
              <a:t>What has happened?</a:t>
            </a:r>
            <a:r>
              <a:rPr lang="en-GB" altLang="en-US" sz="1800" dirty="0">
                <a:latin typeface="Arial" panose="020B0604020202020204" pitchFamily="34" charset="0"/>
                <a:cs typeface="Arial" panose="020B0604020202020204" pitchFamily="34" charset="0"/>
              </a:rPr>
              <a:t> A major portion of analytics done today is descriptive analytics through </a:t>
            </a:r>
            <a:r>
              <a:rPr lang="en-GB" altLang="en-US" sz="1800" dirty="0">
                <a:solidFill>
                  <a:srgbClr val="FF0000"/>
                </a:solidFill>
                <a:latin typeface="Arial" panose="020B0604020202020204" pitchFamily="34" charset="0"/>
                <a:cs typeface="Arial" panose="020B0604020202020204" pitchFamily="34" charset="0"/>
              </a:rPr>
              <a:t>use of statistics functions such as counts, maximum, minimum, mean, top-N, percentage, </a:t>
            </a:r>
            <a:r>
              <a:rPr lang="en-GB" altLang="en-US" sz="1800" dirty="0">
                <a:latin typeface="Arial" panose="020B0604020202020204" pitchFamily="34" charset="0"/>
                <a:cs typeface="Arial" panose="020B0604020202020204" pitchFamily="34" charset="0"/>
              </a:rPr>
              <a:t>for instance. These statistics help in describing patterns in the data and present the data in a summarized form.</a:t>
            </a:r>
          </a:p>
          <a:p>
            <a:pPr marL="457200" lvl="1" indent="0">
              <a:buNone/>
            </a:pPr>
            <a:endParaRPr lang="en-GB" altLang="en-US" sz="1800" dirty="0">
              <a:latin typeface="Arial" panose="020B0604020202020204" pitchFamily="34" charset="0"/>
              <a:cs typeface="Arial" panose="020B0604020202020204" pitchFamily="34" charset="0"/>
            </a:endParaRPr>
          </a:p>
          <a:p>
            <a:pPr lvl="0"/>
            <a:r>
              <a:rPr lang="en-GB" altLang="en-US" sz="2000" b="1" dirty="0">
                <a:latin typeface="Arial" panose="020B0604020202020204" pitchFamily="34" charset="0"/>
                <a:cs typeface="Arial" panose="020B0604020202020204" pitchFamily="34" charset="0"/>
              </a:rPr>
              <a:t> Diagnostic Analytics</a:t>
            </a:r>
          </a:p>
          <a:p>
            <a:pPr lvl="1"/>
            <a:r>
              <a:rPr lang="en-GB" altLang="en-US" sz="1800" dirty="0">
                <a:latin typeface="Arial" panose="020B0604020202020204" pitchFamily="34" charset="0"/>
                <a:cs typeface="Arial" panose="020B0604020202020204" pitchFamily="34" charset="0"/>
              </a:rPr>
              <a:t>Diagnostic analytics comprises analysis of past data to diagnose the reasons as to why certain events happened. Diagnostic analytics aims to answer - </a:t>
            </a:r>
            <a:r>
              <a:rPr lang="en-GB" altLang="en-US" sz="1800" b="1" i="1" dirty="0">
                <a:latin typeface="Arial" panose="020B0604020202020204" pitchFamily="34" charset="0"/>
                <a:cs typeface="Arial" panose="020B0604020202020204" pitchFamily="34" charset="0"/>
              </a:rPr>
              <a:t>Why did it happen?</a:t>
            </a:r>
            <a:r>
              <a:rPr lang="en-GB" altLang="en-US" sz="1800" dirty="0">
                <a:latin typeface="Arial" panose="020B0604020202020204" pitchFamily="34" charset="0"/>
                <a:cs typeface="Arial" panose="020B0604020202020204" pitchFamily="34" charset="0"/>
              </a:rPr>
              <a:t> While descriptive analytics can be useful for summarizing the data by computing various statistics (such as mean, minimum, maximum, variance, or top-N), diagnostic analytics can provide more insights into why certain a fault has occurred </a:t>
            </a:r>
            <a:r>
              <a:rPr lang="en-GB" altLang="en-US" sz="1800" dirty="0">
                <a:solidFill>
                  <a:srgbClr val="FF0000"/>
                </a:solidFill>
                <a:latin typeface="Arial" panose="020B0604020202020204" pitchFamily="34" charset="0"/>
                <a:cs typeface="Arial" panose="020B0604020202020204" pitchFamily="34" charset="0"/>
              </a:rPr>
              <a:t>based on the patterns</a:t>
            </a:r>
            <a:r>
              <a:rPr lang="en-GB" altLang="en-US" sz="1800" dirty="0">
                <a:latin typeface="Arial" panose="020B0604020202020204" pitchFamily="34" charset="0"/>
                <a:cs typeface="Arial" panose="020B0604020202020204" pitchFamily="34" charset="0"/>
              </a:rPr>
              <a:t> in the sensor data for previous faults.</a:t>
            </a:r>
          </a:p>
        </p:txBody>
      </p:sp>
    </p:spTree>
    <p:extLst>
      <p:ext uri="{BB962C8B-B14F-4D97-AF65-F5344CB8AC3E}">
        <p14:creationId xmlns:p14="http://schemas.microsoft.com/office/powerpoint/2010/main" val="41555484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en-US" sz="3600" dirty="0">
                <a:latin typeface="Arial" panose="020B0604020202020204" pitchFamily="34" charset="0"/>
              </a:rPr>
              <a:t>Example: Air Quality Monitoring Application</a:t>
            </a:r>
          </a:p>
        </p:txBody>
      </p:sp>
      <p:sp>
        <p:nvSpPr>
          <p:cNvPr id="9" name="Text Box 8"/>
          <p:cNvSpPr txBox="1"/>
          <p:nvPr/>
        </p:nvSpPr>
        <p:spPr>
          <a:xfrm>
            <a:off x="1638935" y="1493520"/>
            <a:ext cx="9032875" cy="368300"/>
          </a:xfrm>
          <a:prstGeom prst="rect">
            <a:avLst/>
          </a:prstGeom>
          <a:noFill/>
        </p:spPr>
        <p:txBody>
          <a:bodyPr wrap="square" rtlCol="0" anchor="t">
            <a:spAutoFit/>
          </a:bodyPr>
          <a:lstStyle/>
          <a:p>
            <a:pPr algn="ctr"/>
            <a:r>
              <a:rPr lang="en-US"/>
              <a:t>Variant-4 using Kinesis Streams, Kinesis Firehose, S3 &amp; EMR</a:t>
            </a:r>
          </a:p>
        </p:txBody>
      </p:sp>
      <p:pic>
        <p:nvPicPr>
          <p:cNvPr id="3" name="Picture 2" descr="Screenshot from 2019-08-14 11-11-02"/>
          <p:cNvPicPr>
            <a:picLocks noChangeAspect="1"/>
          </p:cNvPicPr>
          <p:nvPr/>
        </p:nvPicPr>
        <p:blipFill>
          <a:blip r:embed="rId3"/>
          <a:stretch>
            <a:fillRect/>
          </a:stretch>
        </p:blipFill>
        <p:spPr>
          <a:xfrm>
            <a:off x="1816735" y="1972945"/>
            <a:ext cx="8635365" cy="4272915"/>
          </a:xfrm>
          <a:prstGeom prst="rect">
            <a:avLst/>
          </a:prstGeom>
        </p:spPr>
      </p:pic>
    </p:spTree>
    <p:extLst>
      <p:ext uri="{BB962C8B-B14F-4D97-AF65-F5344CB8AC3E}">
        <p14:creationId xmlns:p14="http://schemas.microsoft.com/office/powerpoint/2010/main" val="36336809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shot from 2019-08-13 17-27-41"/>
          <p:cNvPicPr>
            <a:picLocks noChangeAspect="1"/>
          </p:cNvPicPr>
          <p:nvPr/>
        </p:nvPicPr>
        <p:blipFill>
          <a:blip r:embed="rId2"/>
          <a:stretch>
            <a:fillRect/>
          </a:stretch>
        </p:blipFill>
        <p:spPr>
          <a:xfrm>
            <a:off x="5385849" y="1900279"/>
            <a:ext cx="6745605" cy="5055235"/>
          </a:xfrm>
          <a:prstGeom prst="rect">
            <a:avLst/>
          </a:prstGeom>
        </p:spPr>
      </p:pic>
      <p:sp>
        <p:nvSpPr>
          <p:cNvPr id="8" name="TextBox 7"/>
          <p:cNvSpPr txBox="1"/>
          <p:nvPr/>
        </p:nvSpPr>
        <p:spPr>
          <a:xfrm>
            <a:off x="546099" y="402923"/>
            <a:ext cx="6908800" cy="646331"/>
          </a:xfrm>
          <a:prstGeom prst="rect">
            <a:avLst/>
          </a:prstGeom>
          <a:noFill/>
        </p:spPr>
        <p:txBody>
          <a:bodyPr wrap="square" rtlCol="0">
            <a:spAutoFit/>
          </a:bodyPr>
          <a:lstStyle/>
          <a:p>
            <a:pPr algn="ctr"/>
            <a:r>
              <a:rPr lang="en-US" sz="3600" b="1" dirty="0">
                <a:solidFill>
                  <a:srgbClr val="054772"/>
                </a:solidFill>
                <a:latin typeface="Arial" panose="020B0604020202020204" pitchFamily="34" charset="0"/>
                <a:cs typeface="Arial" panose="020B0604020202020204" pitchFamily="34" charset="0"/>
              </a:rPr>
              <a:t>Batch Analytics</a:t>
            </a:r>
          </a:p>
        </p:txBody>
      </p:sp>
      <p:sp>
        <p:nvSpPr>
          <p:cNvPr id="11" name="Rounded Rectangle 10"/>
          <p:cNvSpPr/>
          <p:nvPr/>
        </p:nvSpPr>
        <p:spPr>
          <a:xfrm>
            <a:off x="7427072" y="5519525"/>
            <a:ext cx="603746" cy="194807"/>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5574415" y="5079556"/>
            <a:ext cx="989938" cy="389615"/>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p:cNvSpPr/>
          <p:nvPr/>
        </p:nvSpPr>
        <p:spPr>
          <a:xfrm>
            <a:off x="7153026" y="5726916"/>
            <a:ext cx="603746" cy="194807"/>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7302779" y="5959497"/>
            <a:ext cx="603746" cy="194807"/>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p:nvSpPr>
        <p:spPr>
          <a:xfrm>
            <a:off x="7065288" y="6350436"/>
            <a:ext cx="603746" cy="194807"/>
          </a:xfrm>
          <a:prstGeom prst="roundRect">
            <a:avLst/>
          </a:prstGeom>
          <a:solidFill>
            <a:srgbClr val="FF0000">
              <a:alpha val="1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757570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en-US" dirty="0">
                <a:latin typeface="Arial" panose="020B0604020202020204" pitchFamily="34" charset="0"/>
              </a:rPr>
              <a:t>Outline</a:t>
            </a:r>
          </a:p>
        </p:txBody>
      </p:sp>
      <p:sp>
        <p:nvSpPr>
          <p:cNvPr id="3" name="Content Placeholder 2"/>
          <p:cNvSpPr>
            <a:spLocks noGrp="1"/>
          </p:cNvSpPr>
          <p:nvPr>
            <p:ph idx="1"/>
          </p:nvPr>
        </p:nvSpPr>
        <p:spPr/>
        <p:txBody>
          <a:bodyPr>
            <a:normAutofit/>
          </a:bodyPr>
          <a:lstStyle/>
          <a:p>
            <a:r>
              <a:rPr lang="en-US" dirty="0"/>
              <a:t>AWS EMR</a:t>
            </a:r>
          </a:p>
          <a:p>
            <a:r>
              <a:rPr lang="en-US" dirty="0"/>
              <a:t>Hadoop Distributed File System (HDFS)</a:t>
            </a:r>
          </a:p>
          <a:p>
            <a:r>
              <a:rPr lang="en-US" dirty="0"/>
              <a:t>Hadoop and MapReduce</a:t>
            </a:r>
          </a:p>
          <a:p>
            <a:r>
              <a:rPr lang="en-US" dirty="0"/>
              <a:t>Pig</a:t>
            </a:r>
          </a:p>
          <a:p>
            <a:r>
              <a:rPr lang="en-US" dirty="0"/>
              <a:t>Apache Oozie</a:t>
            </a:r>
          </a:p>
          <a:p>
            <a:r>
              <a:rPr lang="en-US" dirty="0"/>
              <a:t>Apache Spark</a:t>
            </a:r>
          </a:p>
          <a:p>
            <a:r>
              <a:rPr lang="en-US" dirty="0"/>
              <a:t>Apache </a:t>
            </a:r>
            <a:r>
              <a:rPr lang="en-US" dirty="0" err="1"/>
              <a:t>Solr</a:t>
            </a:r>
            <a:endParaRPr lang="en-US" dirty="0"/>
          </a:p>
        </p:txBody>
      </p:sp>
    </p:spTree>
    <p:extLst>
      <p:ext uri="{BB962C8B-B14F-4D97-AF65-F5344CB8AC3E}">
        <p14:creationId xmlns:p14="http://schemas.microsoft.com/office/powerpoint/2010/main" val="3212402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lstStyle/>
          <a:p>
            <a:r>
              <a:rPr lang="en-GB" altLang="en-US"/>
              <a:t> Amazon Elastic MapReduce (EMR)</a:t>
            </a:r>
          </a:p>
        </p:txBody>
      </p:sp>
      <p:sp>
        <p:nvSpPr>
          <p:cNvPr id="3" name="Content Placeholder 2"/>
          <p:cNvSpPr>
            <a:spLocks noGrp="1"/>
          </p:cNvSpPr>
          <p:nvPr>
            <p:ph idx="1"/>
          </p:nvPr>
        </p:nvSpPr>
        <p:spPr/>
        <p:txBody>
          <a:bodyPr>
            <a:normAutofit/>
          </a:bodyPr>
          <a:lstStyle/>
          <a:p>
            <a:r>
              <a:rPr lang="en-GB" altLang="en-US" dirty="0"/>
              <a:t>Amazon Elastic MapReduce is a managed big data cluster platform that supports the following frameworks:</a:t>
            </a:r>
            <a:endParaRPr lang="x-none" altLang="en-GB"/>
          </a:p>
        </p:txBody>
      </p:sp>
      <p:pic>
        <p:nvPicPr>
          <p:cNvPr id="8" name="Picture 7" descr="Screenshot from 2019-08-14 12-17-37"/>
          <p:cNvPicPr>
            <a:picLocks noChangeAspect="1"/>
          </p:cNvPicPr>
          <p:nvPr/>
        </p:nvPicPr>
        <p:blipFill>
          <a:blip r:embed="rId2"/>
          <a:stretch>
            <a:fillRect/>
          </a:stretch>
        </p:blipFill>
        <p:spPr>
          <a:xfrm>
            <a:off x="1295400" y="2859405"/>
            <a:ext cx="10058400" cy="3405505"/>
          </a:xfrm>
          <a:prstGeom prst="rect">
            <a:avLst/>
          </a:prstGeom>
        </p:spPr>
      </p:pic>
    </p:spTree>
    <p:extLst>
      <p:ext uri="{BB962C8B-B14F-4D97-AF65-F5344CB8AC3E}">
        <p14:creationId xmlns:p14="http://schemas.microsoft.com/office/powerpoint/2010/main" val="19649168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normAutofit/>
          </a:bodyPr>
          <a:lstStyle/>
          <a:p>
            <a:r>
              <a:rPr lang="en-US" dirty="0">
                <a:latin typeface="Arial" panose="020B0604020202020204" pitchFamily="34" charset="0"/>
              </a:rPr>
              <a:t>Big Data </a:t>
            </a:r>
            <a:r>
              <a:rPr lang="x-none" altLang="en-US" dirty="0">
                <a:latin typeface="Arial" panose="020B0604020202020204" pitchFamily="34" charset="0"/>
              </a:rPr>
              <a:t>B</a:t>
            </a:r>
            <a:r>
              <a:rPr lang="en-US" dirty="0">
                <a:latin typeface="Arial" panose="020B0604020202020204" pitchFamily="34" charset="0"/>
              </a:rPr>
              <a:t>atch </a:t>
            </a:r>
            <a:r>
              <a:rPr lang="x-none" altLang="en-US" dirty="0">
                <a:latin typeface="Arial" panose="020B0604020202020204" pitchFamily="34" charset="0"/>
              </a:rPr>
              <a:t>P</a:t>
            </a:r>
            <a:r>
              <a:rPr lang="en-US" dirty="0">
                <a:latin typeface="Arial" panose="020B0604020202020204" pitchFamily="34" charset="0"/>
              </a:rPr>
              <a:t>rocessing </a:t>
            </a:r>
            <a:r>
              <a:rPr lang="x-none" altLang="en-US" dirty="0">
                <a:latin typeface="Arial" panose="020B0604020202020204" pitchFamily="34" charset="0"/>
              </a:rPr>
              <a:t>T</a:t>
            </a:r>
            <a:r>
              <a:rPr lang="en-US" dirty="0">
                <a:latin typeface="Arial" panose="020B0604020202020204" pitchFamily="34" charset="0"/>
              </a:rPr>
              <a:t>ool</a:t>
            </a:r>
            <a:r>
              <a:rPr lang="x-none" altLang="en-US" dirty="0">
                <a:latin typeface="Arial" panose="020B0604020202020204" pitchFamily="34" charset="0"/>
              </a:rPr>
              <a:t>s</a:t>
            </a:r>
          </a:p>
        </p:txBody>
      </p:sp>
      <p:pic>
        <p:nvPicPr>
          <p:cNvPr id="6" name="Picture 5" descr="Screenshot from 2019-08-14 12-18-48"/>
          <p:cNvPicPr>
            <a:picLocks noChangeAspect="1"/>
          </p:cNvPicPr>
          <p:nvPr/>
        </p:nvPicPr>
        <p:blipFill>
          <a:blip r:embed="rId3"/>
          <a:stretch>
            <a:fillRect/>
          </a:stretch>
        </p:blipFill>
        <p:spPr>
          <a:xfrm>
            <a:off x="1130935" y="1705610"/>
            <a:ext cx="10057765" cy="4167505"/>
          </a:xfrm>
          <a:prstGeom prst="rect">
            <a:avLst/>
          </a:prstGeom>
        </p:spPr>
      </p:pic>
    </p:spTree>
    <p:extLst>
      <p:ext uri="{BB962C8B-B14F-4D97-AF65-F5344CB8AC3E}">
        <p14:creationId xmlns:p14="http://schemas.microsoft.com/office/powerpoint/2010/main" val="10720220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normAutofit/>
          </a:bodyPr>
          <a:lstStyle/>
          <a:p>
            <a:r>
              <a:rPr lang="en-US" dirty="0">
                <a:latin typeface="Arial" panose="020B0604020202020204" pitchFamily="34" charset="0"/>
              </a:rPr>
              <a:t>Big Data </a:t>
            </a:r>
            <a:r>
              <a:rPr lang="x-none" altLang="en-US" dirty="0">
                <a:latin typeface="Arial" panose="020B0604020202020204" pitchFamily="34" charset="0"/>
              </a:rPr>
              <a:t>B</a:t>
            </a:r>
            <a:r>
              <a:rPr lang="en-US" dirty="0">
                <a:latin typeface="Arial" panose="020B0604020202020204" pitchFamily="34" charset="0"/>
              </a:rPr>
              <a:t>atch </a:t>
            </a:r>
            <a:r>
              <a:rPr lang="x-none" altLang="en-US" dirty="0">
                <a:latin typeface="Arial" panose="020B0604020202020204" pitchFamily="34" charset="0"/>
              </a:rPr>
              <a:t>P</a:t>
            </a:r>
            <a:r>
              <a:rPr lang="en-US" dirty="0">
                <a:latin typeface="Arial" panose="020B0604020202020204" pitchFamily="34" charset="0"/>
              </a:rPr>
              <a:t>rocessing </a:t>
            </a:r>
            <a:r>
              <a:rPr lang="x-none" altLang="en-US" dirty="0">
                <a:latin typeface="Arial" panose="020B0604020202020204" pitchFamily="34" charset="0"/>
              </a:rPr>
              <a:t>T</a:t>
            </a:r>
            <a:r>
              <a:rPr lang="en-US" dirty="0">
                <a:latin typeface="Arial" panose="020B0604020202020204" pitchFamily="34" charset="0"/>
              </a:rPr>
              <a:t>ool</a:t>
            </a:r>
            <a:r>
              <a:rPr lang="x-none" altLang="en-US" dirty="0">
                <a:latin typeface="Arial" panose="020B0604020202020204" pitchFamily="34" charset="0"/>
              </a:rPr>
              <a:t>s</a:t>
            </a:r>
          </a:p>
        </p:txBody>
      </p:sp>
      <p:pic>
        <p:nvPicPr>
          <p:cNvPr id="6" name="Picture 5" descr="Screenshot from 2019-08-14 12-18-48"/>
          <p:cNvPicPr>
            <a:picLocks noChangeAspect="1"/>
          </p:cNvPicPr>
          <p:nvPr/>
        </p:nvPicPr>
        <p:blipFill>
          <a:blip r:embed="rId3"/>
          <a:stretch>
            <a:fillRect/>
          </a:stretch>
        </p:blipFill>
        <p:spPr>
          <a:xfrm>
            <a:off x="1130935" y="1705610"/>
            <a:ext cx="10057765" cy="4167505"/>
          </a:xfrm>
          <a:prstGeom prst="rect">
            <a:avLst/>
          </a:prstGeom>
        </p:spPr>
      </p:pic>
      <p:sp>
        <p:nvSpPr>
          <p:cNvPr id="3" name="Oval 2"/>
          <p:cNvSpPr/>
          <p:nvPr/>
        </p:nvSpPr>
        <p:spPr>
          <a:xfrm>
            <a:off x="4762831" y="4524292"/>
            <a:ext cx="2337684" cy="1570383"/>
          </a:xfrm>
          <a:prstGeom prst="ellipse">
            <a:avLst/>
          </a:prstGeom>
          <a:solidFill>
            <a:srgbClr val="7030A0">
              <a:alpha val="16000"/>
            </a:srgbClr>
          </a:solid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29217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rPr lang="en-GB" altLang="en-US"/>
              <a:t>HDFS</a:t>
            </a:r>
          </a:p>
        </p:txBody>
      </p:sp>
      <p:sp>
        <p:nvSpPr>
          <p:cNvPr id="3" name="Content Placeholder 2"/>
          <p:cNvSpPr>
            <a:spLocks noGrp="1"/>
          </p:cNvSpPr>
          <p:nvPr>
            <p:ph idx="1"/>
          </p:nvPr>
        </p:nvSpPr>
        <p:spPr/>
        <p:txBody>
          <a:bodyPr>
            <a:normAutofit/>
          </a:bodyPr>
          <a:lstStyle/>
          <a:p>
            <a:r>
              <a:rPr lang="en-GB" altLang="en-US" dirty="0"/>
              <a:t>HDFS is </a:t>
            </a:r>
            <a:r>
              <a:rPr lang="en-GB" altLang="en-US" dirty="0">
                <a:solidFill>
                  <a:srgbClr val="FF0000"/>
                </a:solidFill>
              </a:rPr>
              <a:t>a distributed ﬁle system </a:t>
            </a:r>
            <a:r>
              <a:rPr lang="en-GB" altLang="en-US" dirty="0"/>
              <a:t>(DFS) that runs on large clusters and provides </a:t>
            </a:r>
            <a:r>
              <a:rPr lang="en-GB" altLang="en-US" dirty="0">
                <a:solidFill>
                  <a:srgbClr val="FF0000"/>
                </a:solidFill>
              </a:rPr>
              <a:t>high-throughput access to data</a:t>
            </a:r>
            <a:r>
              <a:rPr lang="en-GB" altLang="en-US" dirty="0"/>
              <a:t>.   </a:t>
            </a:r>
          </a:p>
          <a:p>
            <a:r>
              <a:rPr lang="en-GB" altLang="en-US" dirty="0"/>
              <a:t>HDFS is a highly fault-tolerant system and is designed to work with commodity hardware.  </a:t>
            </a:r>
          </a:p>
          <a:p>
            <a:r>
              <a:rPr lang="en-GB" altLang="en-US" dirty="0"/>
              <a:t>HDFS stores each ﬁle as a sequence of blocks.   </a:t>
            </a:r>
          </a:p>
          <a:p>
            <a:r>
              <a:rPr lang="en-GB" altLang="en-US" dirty="0"/>
              <a:t>The blocks of each ﬁle are replicated on multiple machines in a cluster to provide fault tolerance.</a:t>
            </a:r>
          </a:p>
        </p:txBody>
      </p:sp>
    </p:spTree>
    <p:extLst>
      <p:ext uri="{BB962C8B-B14F-4D97-AF65-F5344CB8AC3E}">
        <p14:creationId xmlns:p14="http://schemas.microsoft.com/office/powerpoint/2010/main" val="29473345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normAutofit/>
          </a:bodyPr>
          <a:lstStyle/>
          <a:p>
            <a:r>
              <a:rPr lang="en-US" dirty="0">
                <a:latin typeface="Arial" panose="020B0604020202020204" pitchFamily="34" charset="0"/>
              </a:rPr>
              <a:t>Big Data </a:t>
            </a:r>
            <a:r>
              <a:rPr lang="x-none" altLang="en-US" dirty="0">
                <a:latin typeface="Arial" panose="020B0604020202020204" pitchFamily="34" charset="0"/>
              </a:rPr>
              <a:t>B</a:t>
            </a:r>
            <a:r>
              <a:rPr lang="en-US" dirty="0">
                <a:latin typeface="Arial" panose="020B0604020202020204" pitchFamily="34" charset="0"/>
              </a:rPr>
              <a:t>atch </a:t>
            </a:r>
            <a:r>
              <a:rPr lang="x-none" altLang="en-US" dirty="0">
                <a:latin typeface="Arial" panose="020B0604020202020204" pitchFamily="34" charset="0"/>
              </a:rPr>
              <a:t>P</a:t>
            </a:r>
            <a:r>
              <a:rPr lang="en-US" dirty="0">
                <a:latin typeface="Arial" panose="020B0604020202020204" pitchFamily="34" charset="0"/>
              </a:rPr>
              <a:t>rocessing </a:t>
            </a:r>
            <a:r>
              <a:rPr lang="x-none" altLang="en-US" dirty="0">
                <a:latin typeface="Arial" panose="020B0604020202020204" pitchFamily="34" charset="0"/>
              </a:rPr>
              <a:t>T</a:t>
            </a:r>
            <a:r>
              <a:rPr lang="en-US" dirty="0">
                <a:latin typeface="Arial" panose="020B0604020202020204" pitchFamily="34" charset="0"/>
              </a:rPr>
              <a:t>ool</a:t>
            </a:r>
            <a:r>
              <a:rPr lang="x-none" altLang="en-US" dirty="0">
                <a:latin typeface="Arial" panose="020B0604020202020204" pitchFamily="34" charset="0"/>
              </a:rPr>
              <a:t>s</a:t>
            </a:r>
          </a:p>
        </p:txBody>
      </p:sp>
      <p:pic>
        <p:nvPicPr>
          <p:cNvPr id="6" name="Picture 5" descr="Screenshot from 2019-08-14 12-18-48"/>
          <p:cNvPicPr>
            <a:picLocks noChangeAspect="1"/>
          </p:cNvPicPr>
          <p:nvPr/>
        </p:nvPicPr>
        <p:blipFill>
          <a:blip r:embed="rId3"/>
          <a:stretch>
            <a:fillRect/>
          </a:stretch>
        </p:blipFill>
        <p:spPr>
          <a:xfrm>
            <a:off x="1130935" y="1705610"/>
            <a:ext cx="10057765" cy="4167505"/>
          </a:xfrm>
          <a:prstGeom prst="rect">
            <a:avLst/>
          </a:prstGeom>
        </p:spPr>
      </p:pic>
      <p:sp>
        <p:nvSpPr>
          <p:cNvPr id="4" name="Oval 3"/>
          <p:cNvSpPr/>
          <p:nvPr/>
        </p:nvSpPr>
        <p:spPr>
          <a:xfrm>
            <a:off x="4651512" y="3339547"/>
            <a:ext cx="2337684" cy="1570383"/>
          </a:xfrm>
          <a:prstGeom prst="ellipse">
            <a:avLst/>
          </a:prstGeom>
          <a:solidFill>
            <a:srgbClr val="7030A0">
              <a:alpha val="16000"/>
            </a:srgbClr>
          </a:solid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380079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en-US" dirty="0" err="1">
                <a:latin typeface="+mn-lt"/>
              </a:rPr>
              <a:t>MapReduce</a:t>
            </a:r>
            <a:r>
              <a:rPr lang="en-US" dirty="0">
                <a:latin typeface="+mn-lt"/>
              </a:rPr>
              <a:t> 2.0 - YARN</a:t>
            </a:r>
          </a:p>
        </p:txBody>
      </p:sp>
      <p:sp>
        <p:nvSpPr>
          <p:cNvPr id="3" name="Content Placeholder 2"/>
          <p:cNvSpPr>
            <a:spLocks noGrp="1"/>
          </p:cNvSpPr>
          <p:nvPr>
            <p:ph idx="1"/>
          </p:nvPr>
        </p:nvSpPr>
        <p:spPr>
          <a:xfrm>
            <a:off x="838200" y="1825625"/>
            <a:ext cx="5969000" cy="4351338"/>
          </a:xfrm>
        </p:spPr>
        <p:txBody>
          <a:bodyPr>
            <a:normAutofit/>
          </a:bodyPr>
          <a:lstStyle/>
          <a:p>
            <a:r>
              <a:rPr lang="en-US" sz="2000" dirty="0"/>
              <a:t>In </a:t>
            </a:r>
            <a:r>
              <a:rPr lang="en-US" sz="2000" dirty="0" err="1"/>
              <a:t>Hadoop</a:t>
            </a:r>
            <a:r>
              <a:rPr lang="en-US" sz="2000" dirty="0"/>
              <a:t> 2.0 the original processing engine of </a:t>
            </a:r>
            <a:r>
              <a:rPr lang="en-US" sz="2000" dirty="0" err="1"/>
              <a:t>Hadoop</a:t>
            </a:r>
            <a:r>
              <a:rPr lang="en-US" sz="2000" dirty="0"/>
              <a:t> (</a:t>
            </a:r>
            <a:r>
              <a:rPr lang="en-US" sz="2000" dirty="0" err="1"/>
              <a:t>MapReduce</a:t>
            </a:r>
            <a:r>
              <a:rPr lang="en-US" sz="2000" dirty="0"/>
              <a:t>) has been separated from </a:t>
            </a:r>
            <a:r>
              <a:rPr lang="en-US" sz="2000" dirty="0">
                <a:solidFill>
                  <a:srgbClr val="FF0000"/>
                </a:solidFill>
              </a:rPr>
              <a:t>the resource management</a:t>
            </a:r>
            <a:r>
              <a:rPr lang="en-US" sz="2000" dirty="0"/>
              <a:t> (which </a:t>
            </a:r>
            <a:r>
              <a:rPr lang="en-US" sz="2000" dirty="0">
                <a:solidFill>
                  <a:srgbClr val="FF0000"/>
                </a:solidFill>
              </a:rPr>
              <a:t>is now part of YARN</a:t>
            </a:r>
            <a:r>
              <a:rPr lang="en-US" sz="2000" dirty="0"/>
              <a:t>).</a:t>
            </a:r>
          </a:p>
          <a:p>
            <a:r>
              <a:rPr lang="en-US" sz="2000" dirty="0"/>
              <a:t>This makes YARN </a:t>
            </a:r>
            <a:r>
              <a:rPr lang="en-US" sz="2000" dirty="0">
                <a:solidFill>
                  <a:srgbClr val="FF0000"/>
                </a:solidFill>
              </a:rPr>
              <a:t>effectively an operating system for Hadoop that supports different processing engines on a Hadoop cluster </a:t>
            </a:r>
            <a:r>
              <a:rPr lang="en-US" sz="2000" dirty="0"/>
              <a:t>such as MapReduce for batch processing, Apache </a:t>
            </a:r>
            <a:r>
              <a:rPr lang="en-US" sz="2000" dirty="0" err="1"/>
              <a:t>Tez</a:t>
            </a:r>
            <a:r>
              <a:rPr lang="en-US" sz="2000" dirty="0"/>
              <a:t> for interactive queries, Apache Storm for stream processing, etc.</a:t>
            </a:r>
          </a:p>
        </p:txBody>
      </p:sp>
      <p:pic>
        <p:nvPicPr>
          <p:cNvPr id="8" name="Picture 7"/>
          <p:cNvPicPr>
            <a:picLocks noChangeAspect="1"/>
          </p:cNvPicPr>
          <p:nvPr/>
        </p:nvPicPr>
        <p:blipFill>
          <a:blip r:embed="rId2"/>
          <a:stretch>
            <a:fillRect/>
          </a:stretch>
        </p:blipFill>
        <p:spPr>
          <a:xfrm>
            <a:off x="6702744" y="1713613"/>
            <a:ext cx="5489256" cy="3730453"/>
          </a:xfrm>
          <a:prstGeom prst="rect">
            <a:avLst/>
          </a:prstGeom>
        </p:spPr>
      </p:pic>
    </p:spTree>
    <p:extLst>
      <p:ext uri="{BB962C8B-B14F-4D97-AF65-F5344CB8AC3E}">
        <p14:creationId xmlns:p14="http://schemas.microsoft.com/office/powerpoint/2010/main" val="28343246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en-US" dirty="0">
                <a:latin typeface="+mn-lt"/>
              </a:rPr>
              <a:t>YARN</a:t>
            </a:r>
          </a:p>
        </p:txBody>
      </p:sp>
      <p:pic>
        <p:nvPicPr>
          <p:cNvPr id="8" name="Picture 7"/>
          <p:cNvPicPr>
            <a:picLocks noChangeAspect="1"/>
          </p:cNvPicPr>
          <p:nvPr/>
        </p:nvPicPr>
        <p:blipFill>
          <a:blip r:embed="rId2"/>
          <a:stretch>
            <a:fillRect/>
          </a:stretch>
        </p:blipFill>
        <p:spPr>
          <a:xfrm>
            <a:off x="4736465" y="895211"/>
            <a:ext cx="7455535" cy="5066665"/>
          </a:xfrm>
          <a:prstGeom prst="rect">
            <a:avLst/>
          </a:prstGeom>
        </p:spPr>
      </p:pic>
      <p:sp>
        <p:nvSpPr>
          <p:cNvPr id="3" name="Rectangle 2"/>
          <p:cNvSpPr/>
          <p:nvPr/>
        </p:nvSpPr>
        <p:spPr>
          <a:xfrm>
            <a:off x="609600" y="1785699"/>
            <a:ext cx="3853841" cy="3416320"/>
          </a:xfrm>
          <a:prstGeom prst="rect">
            <a:avLst/>
          </a:prstGeom>
        </p:spPr>
        <p:txBody>
          <a:bodyPr wrap="square">
            <a:spAutoFit/>
          </a:bodyPr>
          <a:lstStyle/>
          <a:p>
            <a:r>
              <a:rPr lang="en-GB" sz="2400" dirty="0"/>
              <a:t>YARN architecture divides architecture divides the two major functions of the </a:t>
            </a:r>
            <a:r>
              <a:rPr lang="en-GB" sz="2400" dirty="0" err="1"/>
              <a:t>JobTracker</a:t>
            </a:r>
            <a:r>
              <a:rPr lang="en-GB" sz="2400" dirty="0"/>
              <a:t> - resource management and job life-cycle management - into separate components:</a:t>
            </a:r>
          </a:p>
          <a:p>
            <a:pPr marL="342900" indent="-342900">
              <a:buFont typeface="Arial" panose="020B0604020202020204" pitchFamily="34" charset="0"/>
              <a:buChar char="•"/>
            </a:pPr>
            <a:r>
              <a:rPr lang="en-GB" sz="2400" dirty="0" err="1"/>
              <a:t>ResourceManager</a:t>
            </a:r>
            <a:endParaRPr lang="en-GB" sz="2400" dirty="0"/>
          </a:p>
          <a:p>
            <a:pPr marL="342900" indent="-342900">
              <a:buFont typeface="Arial" panose="020B0604020202020204" pitchFamily="34" charset="0"/>
              <a:buChar char="•"/>
            </a:pPr>
            <a:r>
              <a:rPr lang="en-GB" sz="2400" dirty="0" err="1"/>
              <a:t>ApplicationMaster</a:t>
            </a:r>
            <a:r>
              <a:rPr lang="en-GB" sz="2400" dirty="0"/>
              <a:t>.</a:t>
            </a:r>
          </a:p>
        </p:txBody>
      </p:sp>
    </p:spTree>
    <p:extLst>
      <p:ext uri="{BB962C8B-B14F-4D97-AF65-F5344CB8AC3E}">
        <p14:creationId xmlns:p14="http://schemas.microsoft.com/office/powerpoint/2010/main" val="4263629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lstStyle/>
          <a:p>
            <a:r>
              <a:rPr lang="en-US" altLang="en-GB"/>
              <a:t>Types of Analytics</a:t>
            </a:r>
          </a:p>
        </p:txBody>
      </p:sp>
      <p:sp>
        <p:nvSpPr>
          <p:cNvPr id="3" name="Content Placeholder 2"/>
          <p:cNvSpPr>
            <a:spLocks noGrp="1"/>
          </p:cNvSpPr>
          <p:nvPr>
            <p:ph idx="1"/>
          </p:nvPr>
        </p:nvSpPr>
        <p:spPr/>
        <p:txBody>
          <a:bodyPr/>
          <a:lstStyle/>
          <a:p>
            <a:r>
              <a:rPr lang="en-GB" altLang="en-US" sz="2000" b="1" dirty="0">
                <a:latin typeface="Arial" panose="020B0604020202020204" pitchFamily="34" charset="0"/>
                <a:cs typeface="Arial" panose="020B0604020202020204" pitchFamily="34" charset="0"/>
              </a:rPr>
              <a:t> Predictive Analytics</a:t>
            </a:r>
          </a:p>
          <a:p>
            <a:pPr lvl="1"/>
            <a:r>
              <a:rPr lang="en-GB" altLang="en-US" sz="1800" dirty="0">
                <a:latin typeface="Arial" panose="020B0604020202020204" pitchFamily="34" charset="0"/>
                <a:cs typeface="Arial" panose="020B0604020202020204" pitchFamily="34" charset="0"/>
              </a:rPr>
              <a:t>Predictive analytics comprises predicting the occurrence of an event or the likely outcome of an event or forecasting the future values using prediction models. Predictive analytics aims to answer - </a:t>
            </a:r>
            <a:r>
              <a:rPr lang="en-GB" altLang="en-US" sz="1800" b="1" i="1" dirty="0">
                <a:latin typeface="Arial" panose="020B0604020202020204" pitchFamily="34" charset="0"/>
                <a:cs typeface="Arial" panose="020B0604020202020204" pitchFamily="34" charset="0"/>
              </a:rPr>
              <a:t>What is likely to happen?</a:t>
            </a:r>
            <a:r>
              <a:rPr lang="en-GB" altLang="en-US" sz="1800" dirty="0">
                <a:latin typeface="Arial" panose="020B0604020202020204" pitchFamily="34" charset="0"/>
                <a:cs typeface="Arial" panose="020B0604020202020204" pitchFamily="34" charset="0"/>
              </a:rPr>
              <a:t> Predictive Analytics is done </a:t>
            </a:r>
            <a:r>
              <a:rPr lang="en-GB" altLang="en-US" sz="1800" dirty="0">
                <a:solidFill>
                  <a:srgbClr val="FF0000"/>
                </a:solidFill>
                <a:latin typeface="Arial" panose="020B0604020202020204" pitchFamily="34" charset="0"/>
                <a:cs typeface="Arial" panose="020B0604020202020204" pitchFamily="34" charset="0"/>
              </a:rPr>
              <a:t>using predictive models which are trained by existing data.</a:t>
            </a:r>
            <a:r>
              <a:rPr lang="en-GB" altLang="en-US" sz="1800" dirty="0">
                <a:latin typeface="Arial" panose="020B0604020202020204" pitchFamily="34" charset="0"/>
                <a:cs typeface="Arial" panose="020B0604020202020204" pitchFamily="34" charset="0"/>
              </a:rPr>
              <a:t>  These models learn patterns and trends from the existing data and predict the occurrence of an event or the likely outcome of an event (classiﬁcation models) or forecast numbers (regression models). </a:t>
            </a:r>
          </a:p>
          <a:p>
            <a:pPr marL="457200" lvl="1" indent="0">
              <a:buNone/>
            </a:pPr>
            <a:endParaRPr lang="en-GB" altLang="en-US" sz="1800" dirty="0">
              <a:latin typeface="Arial" panose="020B0604020202020204" pitchFamily="34" charset="0"/>
              <a:cs typeface="Arial" panose="020B0604020202020204" pitchFamily="34" charset="0"/>
            </a:endParaRPr>
          </a:p>
          <a:p>
            <a:pPr lvl="0"/>
            <a:r>
              <a:rPr lang="en-GB" altLang="en-US" sz="2000" b="1" dirty="0">
                <a:latin typeface="Arial" panose="020B0604020202020204" pitchFamily="34" charset="0"/>
                <a:cs typeface="Arial" panose="020B0604020202020204" pitchFamily="34" charset="0"/>
              </a:rPr>
              <a:t>  Prescriptive Analytics</a:t>
            </a:r>
          </a:p>
          <a:p>
            <a:pPr lvl="1"/>
            <a:r>
              <a:rPr lang="en-GB" altLang="en-US" sz="1800" dirty="0">
                <a:latin typeface="Arial" panose="020B0604020202020204" pitchFamily="34" charset="0"/>
                <a:cs typeface="Arial" panose="020B0604020202020204" pitchFamily="34" charset="0"/>
              </a:rPr>
              <a:t>While predictive analytics uses prediction models to predict the likely outcome of an event, prescriptive analytics uses </a:t>
            </a:r>
            <a:r>
              <a:rPr lang="en-GB" altLang="en-US" sz="1800" dirty="0">
                <a:solidFill>
                  <a:srgbClr val="FF0000"/>
                </a:solidFill>
                <a:latin typeface="Arial" panose="020B0604020202020204" pitchFamily="34" charset="0"/>
                <a:cs typeface="Arial" panose="020B0604020202020204" pitchFamily="34" charset="0"/>
              </a:rPr>
              <a:t>multiple prediction models to predict various outcomes and the best course of action for each outcome.</a:t>
            </a:r>
            <a:r>
              <a:rPr lang="en-GB" altLang="en-US" sz="1800" dirty="0">
                <a:latin typeface="Arial" panose="020B0604020202020204" pitchFamily="34" charset="0"/>
                <a:cs typeface="Arial" panose="020B0604020202020204" pitchFamily="34" charset="0"/>
              </a:rPr>
              <a:t> Prescriptive analytics aims to answer - </a:t>
            </a:r>
            <a:r>
              <a:rPr lang="en-GB" altLang="en-US" sz="1800" b="1" i="1" dirty="0">
                <a:latin typeface="Arial" panose="020B0604020202020204" pitchFamily="34" charset="0"/>
                <a:cs typeface="Arial" panose="020B0604020202020204" pitchFamily="34" charset="0"/>
              </a:rPr>
              <a:t>What can we do to make it happen?</a:t>
            </a:r>
            <a:r>
              <a:rPr lang="en-GB" altLang="en-US" sz="1800" dirty="0">
                <a:latin typeface="Arial" panose="020B0604020202020204" pitchFamily="34" charset="0"/>
                <a:cs typeface="Arial" panose="020B0604020202020204" pitchFamily="34" charset="0"/>
              </a:rPr>
              <a:t> Prescriptive Analytics can predict the possible outcomes based on the current choice of actions. </a:t>
            </a:r>
          </a:p>
        </p:txBody>
      </p:sp>
    </p:spTree>
    <p:extLst>
      <p:ext uri="{BB962C8B-B14F-4D97-AF65-F5344CB8AC3E}">
        <p14:creationId xmlns:p14="http://schemas.microsoft.com/office/powerpoint/2010/main" val="30989369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en-US" dirty="0">
                <a:latin typeface="+mn-lt"/>
              </a:rPr>
              <a:t>YARN Components</a:t>
            </a:r>
          </a:p>
        </p:txBody>
      </p:sp>
      <p:sp>
        <p:nvSpPr>
          <p:cNvPr id="3" name="Content Placeholder 2"/>
          <p:cNvSpPr>
            <a:spLocks noGrp="1"/>
          </p:cNvSpPr>
          <p:nvPr>
            <p:ph idx="1"/>
          </p:nvPr>
        </p:nvSpPr>
        <p:spPr>
          <a:xfrm>
            <a:off x="838200" y="1825625"/>
            <a:ext cx="5969000" cy="4351338"/>
          </a:xfrm>
        </p:spPr>
        <p:txBody>
          <a:bodyPr>
            <a:noAutofit/>
          </a:bodyPr>
          <a:lstStyle/>
          <a:p>
            <a:r>
              <a:rPr lang="en-US" b="1" dirty="0"/>
              <a:t>Resource Manager (RM)</a:t>
            </a:r>
            <a:r>
              <a:rPr lang="en-US" dirty="0"/>
              <a:t>: RM </a:t>
            </a:r>
            <a:r>
              <a:rPr lang="en-US" dirty="0">
                <a:solidFill>
                  <a:srgbClr val="FF0000"/>
                </a:solidFill>
              </a:rPr>
              <a:t>manages the global assignment of compute resources to applications. </a:t>
            </a:r>
            <a:r>
              <a:rPr lang="en-US" dirty="0"/>
              <a:t>RM consists of two main services:</a:t>
            </a:r>
          </a:p>
          <a:p>
            <a:pPr lvl="1"/>
            <a:r>
              <a:rPr lang="en-US" sz="2000" b="1" i="1" dirty="0"/>
              <a:t>Scheduler</a:t>
            </a:r>
            <a:r>
              <a:rPr lang="en-US" sz="2000" dirty="0"/>
              <a:t>:  Scheduler is a pluggable service that manages and enforces the resource scheduling policy in the cluster. </a:t>
            </a:r>
          </a:p>
          <a:p>
            <a:pPr lvl="1"/>
            <a:r>
              <a:rPr lang="en-US" sz="2000" b="1" i="1" dirty="0"/>
              <a:t>Applications Manager (</a:t>
            </a:r>
            <a:r>
              <a:rPr lang="en-US" sz="2000" b="1" i="1" dirty="0" err="1"/>
              <a:t>AsM</a:t>
            </a:r>
            <a:r>
              <a:rPr lang="en-US" sz="2000" b="1" i="1" dirty="0"/>
              <a:t>)</a:t>
            </a:r>
            <a:r>
              <a:rPr lang="en-US" sz="2000" dirty="0"/>
              <a:t>: </a:t>
            </a:r>
            <a:r>
              <a:rPr lang="en-US" sz="2000" dirty="0" err="1"/>
              <a:t>AsM</a:t>
            </a:r>
            <a:r>
              <a:rPr lang="en-US" sz="2000" dirty="0"/>
              <a:t> manages the running Application Masters in the cluster. </a:t>
            </a:r>
            <a:r>
              <a:rPr lang="en-US" sz="2000" dirty="0" err="1"/>
              <a:t>AsM</a:t>
            </a:r>
            <a:r>
              <a:rPr lang="en-US" sz="2000" dirty="0"/>
              <a:t> is responsible for starting application masters and for monitoring and restarting them on different nodes in case of failures.</a:t>
            </a:r>
          </a:p>
        </p:txBody>
      </p:sp>
      <p:pic>
        <p:nvPicPr>
          <p:cNvPr id="8" name="Picture 7"/>
          <p:cNvPicPr>
            <a:picLocks noChangeAspect="1"/>
          </p:cNvPicPr>
          <p:nvPr/>
        </p:nvPicPr>
        <p:blipFill>
          <a:blip r:embed="rId2"/>
          <a:stretch>
            <a:fillRect/>
          </a:stretch>
        </p:blipFill>
        <p:spPr>
          <a:xfrm>
            <a:off x="6702744" y="1843075"/>
            <a:ext cx="5489256" cy="3730453"/>
          </a:xfrm>
          <a:prstGeom prst="rect">
            <a:avLst/>
          </a:prstGeom>
        </p:spPr>
      </p:pic>
    </p:spTree>
    <p:extLst>
      <p:ext uri="{BB962C8B-B14F-4D97-AF65-F5344CB8AC3E}">
        <p14:creationId xmlns:p14="http://schemas.microsoft.com/office/powerpoint/2010/main" val="7695232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en-US" dirty="0">
                <a:latin typeface="+mn-lt"/>
              </a:rPr>
              <a:t>YARN Components</a:t>
            </a:r>
          </a:p>
        </p:txBody>
      </p:sp>
      <p:sp>
        <p:nvSpPr>
          <p:cNvPr id="3" name="Content Placeholder 2"/>
          <p:cNvSpPr>
            <a:spLocks noGrp="1"/>
          </p:cNvSpPr>
          <p:nvPr>
            <p:ph idx="1"/>
          </p:nvPr>
        </p:nvSpPr>
        <p:spPr>
          <a:xfrm>
            <a:off x="838200" y="1825625"/>
            <a:ext cx="5969000" cy="4351338"/>
          </a:xfrm>
        </p:spPr>
        <p:txBody>
          <a:bodyPr>
            <a:noAutofit/>
          </a:bodyPr>
          <a:lstStyle/>
          <a:p>
            <a:r>
              <a:rPr lang="en-US" sz="2000" b="1" dirty="0"/>
              <a:t>Application Master (AM):  </a:t>
            </a:r>
            <a:r>
              <a:rPr lang="en-US" sz="2000" dirty="0"/>
              <a:t>A per-application AM manages the application’s life cycle. AM is responsible for negotiating resources from the RM and working with the NMs to execute and monitor the tasks.</a:t>
            </a:r>
          </a:p>
          <a:p>
            <a:r>
              <a:rPr lang="en-US" sz="2000" b="1" dirty="0"/>
              <a:t>Node Manager (NM):   </a:t>
            </a:r>
            <a:r>
              <a:rPr lang="en-US" sz="2000" dirty="0"/>
              <a:t>A per-machine NM manages the user processes on that machine.</a:t>
            </a:r>
          </a:p>
          <a:p>
            <a:r>
              <a:rPr lang="en-US" sz="2000" b="1" dirty="0"/>
              <a:t>Containers:  </a:t>
            </a:r>
            <a:r>
              <a:rPr lang="en-US" sz="2000" dirty="0"/>
              <a:t>Container is a bundle of resources allocated by RM (memory, CPU, network, etc.). A container is a conceptual entity that grants an application the privilege  to use a certain amount of resources on a given machine to run a component task. </a:t>
            </a:r>
            <a:endParaRPr lang="en-US" sz="1600" dirty="0"/>
          </a:p>
        </p:txBody>
      </p:sp>
      <p:pic>
        <p:nvPicPr>
          <p:cNvPr id="8" name="Picture 7"/>
          <p:cNvPicPr>
            <a:picLocks noChangeAspect="1"/>
          </p:cNvPicPr>
          <p:nvPr/>
        </p:nvPicPr>
        <p:blipFill>
          <a:blip r:embed="rId2"/>
          <a:stretch>
            <a:fillRect/>
          </a:stretch>
        </p:blipFill>
        <p:spPr>
          <a:xfrm>
            <a:off x="6702744" y="1843075"/>
            <a:ext cx="5489256" cy="3730453"/>
          </a:xfrm>
          <a:prstGeom prst="rect">
            <a:avLst/>
          </a:prstGeom>
        </p:spPr>
      </p:pic>
    </p:spTree>
    <p:extLst>
      <p:ext uri="{BB962C8B-B14F-4D97-AF65-F5344CB8AC3E}">
        <p14:creationId xmlns:p14="http://schemas.microsoft.com/office/powerpoint/2010/main" val="12194857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en-US" dirty="0">
                <a:latin typeface="+mn-lt"/>
              </a:rPr>
              <a:t>YARN and </a:t>
            </a:r>
            <a:r>
              <a:rPr lang="en-US" dirty="0" err="1">
                <a:latin typeface="+mn-lt"/>
              </a:rPr>
              <a:t>MapReduce</a:t>
            </a:r>
            <a:r>
              <a:rPr lang="en-US" dirty="0">
                <a:latin typeface="+mn-lt"/>
              </a:rPr>
              <a:t> (MR2)</a:t>
            </a:r>
          </a:p>
        </p:txBody>
      </p:sp>
      <p:sp>
        <p:nvSpPr>
          <p:cNvPr id="3" name="Content Placeholder 2"/>
          <p:cNvSpPr>
            <a:spLocks noGrp="1"/>
          </p:cNvSpPr>
          <p:nvPr>
            <p:ph idx="1"/>
          </p:nvPr>
        </p:nvSpPr>
        <p:spPr>
          <a:xfrm>
            <a:off x="806302" y="1612974"/>
            <a:ext cx="10657114" cy="878386"/>
          </a:xfrm>
        </p:spPr>
        <p:txBody>
          <a:bodyPr>
            <a:noAutofit/>
          </a:bodyPr>
          <a:lstStyle/>
          <a:p>
            <a:r>
              <a:rPr lang="en-US" sz="2000" dirty="0"/>
              <a:t>YARN does not know or care what application it is running</a:t>
            </a:r>
          </a:p>
          <a:p>
            <a:pPr marL="685800" lvl="2">
              <a:spcBef>
                <a:spcPts val="1000"/>
              </a:spcBef>
            </a:pPr>
            <a:r>
              <a:rPr lang="en-US" dirty="0"/>
              <a:t>Could be </a:t>
            </a:r>
            <a:r>
              <a:rPr lang="en-US" dirty="0" err="1"/>
              <a:t>MapReduce</a:t>
            </a:r>
            <a:r>
              <a:rPr lang="en-US" dirty="0"/>
              <a:t> or something else</a:t>
            </a:r>
          </a:p>
          <a:p>
            <a:pPr>
              <a:buNone/>
            </a:pPr>
            <a:endParaRPr lang="en-US" sz="2000" dirty="0"/>
          </a:p>
          <a:p>
            <a:r>
              <a:rPr lang="en-US" sz="2000" dirty="0"/>
              <a:t>MR2 uses YARN</a:t>
            </a:r>
          </a:p>
          <a:p>
            <a:pPr lvl="1"/>
            <a:r>
              <a:rPr lang="en-US" sz="2000" dirty="0" err="1"/>
              <a:t>Hadoop</a:t>
            </a:r>
            <a:r>
              <a:rPr lang="en-US" sz="2000" dirty="0"/>
              <a:t> includes a </a:t>
            </a:r>
            <a:r>
              <a:rPr lang="en-US" sz="2000" dirty="0" err="1"/>
              <a:t>MapReduce</a:t>
            </a:r>
            <a:r>
              <a:rPr lang="en-US" sz="2000" dirty="0"/>
              <a:t> Application Master to manage MR jobs</a:t>
            </a:r>
          </a:p>
          <a:p>
            <a:pPr lvl="1"/>
            <a:r>
              <a:rPr lang="en-US" sz="2000" dirty="0"/>
              <a:t>Each </a:t>
            </a:r>
            <a:r>
              <a:rPr lang="en-US" sz="2000" dirty="0" err="1"/>
              <a:t>MapReduce</a:t>
            </a:r>
            <a:r>
              <a:rPr lang="en-US" sz="2000" dirty="0"/>
              <a:t> job is a new instance of a </a:t>
            </a:r>
            <a:r>
              <a:rPr lang="en-US" sz="2000" dirty="0" err="1"/>
              <a:t>MapReduce</a:t>
            </a:r>
            <a:r>
              <a:rPr lang="en-US" sz="2000" dirty="0"/>
              <a:t> application</a:t>
            </a:r>
          </a:p>
          <a:p>
            <a:endParaRPr lang="en-US" sz="2000" dirty="0"/>
          </a:p>
          <a:p>
            <a:pPr lvl="1">
              <a:buNone/>
            </a:pPr>
            <a:r>
              <a:rPr lang="en-US" sz="2000" dirty="0"/>
              <a:t>	</a:t>
            </a:r>
          </a:p>
        </p:txBody>
      </p:sp>
      <p:pic>
        <p:nvPicPr>
          <p:cNvPr id="33795" name="Picture 3"/>
          <p:cNvPicPr>
            <a:picLocks noChangeAspect="1" noChangeArrowheads="1"/>
          </p:cNvPicPr>
          <p:nvPr/>
        </p:nvPicPr>
        <p:blipFill>
          <a:blip r:embed="rId2"/>
          <a:srcRect/>
          <a:stretch>
            <a:fillRect/>
          </a:stretch>
        </p:blipFill>
        <p:spPr bwMode="auto">
          <a:xfrm>
            <a:off x="3451225" y="3878580"/>
            <a:ext cx="5963285" cy="2477770"/>
          </a:xfrm>
          <a:prstGeom prst="rect">
            <a:avLst/>
          </a:prstGeom>
          <a:noFill/>
          <a:ln w="9525">
            <a:noFill/>
            <a:miter lim="800000"/>
            <a:headEnd/>
            <a:tailEnd/>
          </a:ln>
          <a:effectLst/>
        </p:spPr>
      </p:pic>
    </p:spTree>
    <p:extLst>
      <p:ext uri="{BB962C8B-B14F-4D97-AF65-F5344CB8AC3E}">
        <p14:creationId xmlns:p14="http://schemas.microsoft.com/office/powerpoint/2010/main" val="26747374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normAutofit/>
          </a:bodyPr>
          <a:lstStyle/>
          <a:p>
            <a:r>
              <a:rPr lang="en-US" dirty="0">
                <a:latin typeface="Arial" panose="020B0604020202020204" pitchFamily="34" charset="0"/>
              </a:rPr>
              <a:t>Big Data </a:t>
            </a:r>
            <a:r>
              <a:rPr lang="x-none" altLang="en-US" dirty="0">
                <a:latin typeface="Arial" panose="020B0604020202020204" pitchFamily="34" charset="0"/>
              </a:rPr>
              <a:t>B</a:t>
            </a:r>
            <a:r>
              <a:rPr lang="en-US" dirty="0">
                <a:latin typeface="Arial" panose="020B0604020202020204" pitchFamily="34" charset="0"/>
              </a:rPr>
              <a:t>atch </a:t>
            </a:r>
            <a:r>
              <a:rPr lang="x-none" altLang="en-US" dirty="0">
                <a:latin typeface="Arial" panose="020B0604020202020204" pitchFamily="34" charset="0"/>
              </a:rPr>
              <a:t>P</a:t>
            </a:r>
            <a:r>
              <a:rPr lang="en-US" dirty="0">
                <a:latin typeface="Arial" panose="020B0604020202020204" pitchFamily="34" charset="0"/>
              </a:rPr>
              <a:t>rocessing </a:t>
            </a:r>
            <a:r>
              <a:rPr lang="x-none" altLang="en-US" dirty="0">
                <a:latin typeface="Arial" panose="020B0604020202020204" pitchFamily="34" charset="0"/>
              </a:rPr>
              <a:t>T</a:t>
            </a:r>
            <a:r>
              <a:rPr lang="en-US" dirty="0">
                <a:latin typeface="Arial" panose="020B0604020202020204" pitchFamily="34" charset="0"/>
              </a:rPr>
              <a:t>ool</a:t>
            </a:r>
            <a:r>
              <a:rPr lang="x-none" altLang="en-US" dirty="0">
                <a:latin typeface="Arial" panose="020B0604020202020204" pitchFamily="34" charset="0"/>
              </a:rPr>
              <a:t>s</a:t>
            </a:r>
          </a:p>
        </p:txBody>
      </p:sp>
      <p:pic>
        <p:nvPicPr>
          <p:cNvPr id="6" name="Picture 5" descr="Screenshot from 2019-08-14 12-18-48"/>
          <p:cNvPicPr>
            <a:picLocks noChangeAspect="1"/>
          </p:cNvPicPr>
          <p:nvPr/>
        </p:nvPicPr>
        <p:blipFill>
          <a:blip r:embed="rId3"/>
          <a:stretch>
            <a:fillRect/>
          </a:stretch>
        </p:blipFill>
        <p:spPr>
          <a:xfrm>
            <a:off x="1130935" y="1705610"/>
            <a:ext cx="10057765" cy="4167505"/>
          </a:xfrm>
          <a:prstGeom prst="rect">
            <a:avLst/>
          </a:prstGeom>
        </p:spPr>
      </p:pic>
      <p:sp>
        <p:nvSpPr>
          <p:cNvPr id="4" name="Oval 3"/>
          <p:cNvSpPr/>
          <p:nvPr/>
        </p:nvSpPr>
        <p:spPr>
          <a:xfrm>
            <a:off x="2472855" y="2067339"/>
            <a:ext cx="2337684" cy="1570383"/>
          </a:xfrm>
          <a:prstGeom prst="ellipse">
            <a:avLst/>
          </a:prstGeom>
          <a:solidFill>
            <a:srgbClr val="7030A0">
              <a:alpha val="16000"/>
            </a:srgbClr>
          </a:solid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766070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6550"/>
            <a:ext cx="10515600" cy="1082675"/>
          </a:xfrm>
        </p:spPr>
        <p:txBody>
          <a:bodyPr/>
          <a:lstStyle/>
          <a:p>
            <a:r>
              <a:rPr lang="en-US" dirty="0" err="1">
                <a:latin typeface="+mn-lt"/>
              </a:rPr>
              <a:t>MapReduce</a:t>
            </a:r>
            <a:endParaRPr lang="en-US" dirty="0">
              <a:latin typeface="+mn-lt"/>
            </a:endParaRPr>
          </a:p>
        </p:txBody>
      </p:sp>
      <p:sp>
        <p:nvSpPr>
          <p:cNvPr id="3" name="Content Placeholder 2"/>
          <p:cNvSpPr>
            <a:spLocks noGrp="1"/>
          </p:cNvSpPr>
          <p:nvPr>
            <p:ph idx="1"/>
          </p:nvPr>
        </p:nvSpPr>
        <p:spPr>
          <a:xfrm>
            <a:off x="838200" y="1825625"/>
            <a:ext cx="6418580" cy="4351655"/>
          </a:xfrm>
        </p:spPr>
        <p:txBody>
          <a:bodyPr>
            <a:noAutofit/>
          </a:bodyPr>
          <a:lstStyle/>
          <a:p>
            <a:r>
              <a:rPr lang="en-US" sz="1800" dirty="0" err="1">
                <a:latin typeface="Arial" panose="020B0604020202020204" pitchFamily="34" charset="0"/>
                <a:cs typeface="Arial" panose="020B0604020202020204" pitchFamily="34" charset="0"/>
              </a:rPr>
              <a:t>MapReduce</a:t>
            </a:r>
            <a:r>
              <a:rPr lang="en-US" sz="1800" dirty="0">
                <a:latin typeface="Arial" panose="020B0604020202020204" pitchFamily="34" charset="0"/>
                <a:cs typeface="Arial" panose="020B0604020202020204" pitchFamily="34" charset="0"/>
              </a:rPr>
              <a:t> is a parallel data processing model for </a:t>
            </a:r>
            <a:r>
              <a:rPr lang="en-US" sz="1800" dirty="0">
                <a:solidFill>
                  <a:srgbClr val="FF0000"/>
                </a:solidFill>
                <a:latin typeface="Arial" panose="020B0604020202020204" pitchFamily="34" charset="0"/>
                <a:cs typeface="Arial" panose="020B0604020202020204" pitchFamily="34" charset="0"/>
              </a:rPr>
              <a:t>processing and analysis of massive scale data</a:t>
            </a:r>
            <a:r>
              <a:rPr lang="en-US" sz="1800" dirty="0">
                <a:latin typeface="Arial" panose="020B0604020202020204" pitchFamily="34" charset="0"/>
                <a:cs typeface="Arial" panose="020B0604020202020204" pitchFamily="34" charset="0"/>
              </a:rPr>
              <a:t>. </a:t>
            </a:r>
          </a:p>
          <a:p>
            <a:r>
              <a:rPr lang="en-US" sz="1800" dirty="0" err="1">
                <a:latin typeface="Arial" panose="020B0604020202020204" pitchFamily="34" charset="0"/>
                <a:cs typeface="Arial" panose="020B0604020202020204" pitchFamily="34" charset="0"/>
              </a:rPr>
              <a:t>MapReduce</a:t>
            </a:r>
            <a:r>
              <a:rPr lang="en-US" sz="1800" dirty="0">
                <a:latin typeface="Arial" panose="020B0604020202020204" pitchFamily="34" charset="0"/>
                <a:cs typeface="Arial" panose="020B0604020202020204" pitchFamily="34" charset="0"/>
              </a:rPr>
              <a:t> phases:</a:t>
            </a:r>
          </a:p>
          <a:p>
            <a:pPr lvl="1"/>
            <a:r>
              <a:rPr lang="en-US" sz="1400" b="1" dirty="0">
                <a:latin typeface="Arial" panose="020B0604020202020204" pitchFamily="34" charset="0"/>
                <a:cs typeface="Arial" panose="020B0604020202020204" pitchFamily="34" charset="0"/>
              </a:rPr>
              <a:t>Map Phase</a:t>
            </a:r>
            <a:r>
              <a:rPr lang="en-US" sz="1400" dirty="0">
                <a:latin typeface="Arial" panose="020B0604020202020204" pitchFamily="34" charset="0"/>
                <a:cs typeface="Arial" panose="020B0604020202020204" pitchFamily="34" charset="0"/>
              </a:rPr>
              <a:t>: In the Map phase, data is read from a distributed file system, partitioned among a set of computing nodes in the cluster, and sent to the nodes as a set of key-value pairs. </a:t>
            </a:r>
          </a:p>
          <a:p>
            <a:pPr lvl="1"/>
            <a:r>
              <a:rPr lang="en-US" sz="1400" dirty="0">
                <a:latin typeface="Arial" panose="020B0604020202020204" pitchFamily="34" charset="0"/>
                <a:cs typeface="Arial" panose="020B0604020202020204" pitchFamily="34" charset="0"/>
              </a:rPr>
              <a:t>The Map tasks process the input records independently of each other and produce intermediate results as key-value pairs. </a:t>
            </a:r>
          </a:p>
          <a:p>
            <a:pPr lvl="1"/>
            <a:r>
              <a:rPr lang="en-US" sz="1400" dirty="0">
                <a:latin typeface="Arial" panose="020B0604020202020204" pitchFamily="34" charset="0"/>
                <a:cs typeface="Arial" panose="020B0604020202020204" pitchFamily="34" charset="0"/>
              </a:rPr>
              <a:t>The intermediate results are stored on the local disk of the node running the Map task. </a:t>
            </a:r>
            <a:endParaRPr lang="en-US" sz="1800" dirty="0">
              <a:latin typeface="Arial" panose="020B0604020202020204" pitchFamily="34" charset="0"/>
              <a:cs typeface="Arial" panose="020B0604020202020204" pitchFamily="34" charset="0"/>
            </a:endParaRPr>
          </a:p>
          <a:p>
            <a:pPr lvl="1"/>
            <a:r>
              <a:rPr lang="en-US" sz="1400" b="1" dirty="0">
                <a:latin typeface="Arial" panose="020B0604020202020204" pitchFamily="34" charset="0"/>
                <a:cs typeface="Arial" panose="020B0604020202020204" pitchFamily="34" charset="0"/>
              </a:rPr>
              <a:t>Reduce Phase</a:t>
            </a:r>
            <a:r>
              <a:rPr lang="en-US" sz="1400" dirty="0">
                <a:latin typeface="Arial" panose="020B0604020202020204" pitchFamily="34" charset="0"/>
                <a:cs typeface="Arial" panose="020B0604020202020204" pitchFamily="34" charset="0"/>
              </a:rPr>
              <a:t>: When all the Map tasks are completed, the Reduce phase begins in which the intermediate data with the same key is aggregated. </a:t>
            </a:r>
          </a:p>
          <a:p>
            <a:pPr marL="457200" lvl="1" indent="0">
              <a:buNone/>
            </a:pPr>
            <a:endParaRPr lang="en-US" sz="1400" dirty="0">
              <a:latin typeface="Arial" panose="020B0604020202020204" pitchFamily="34" charset="0"/>
              <a:cs typeface="Arial" panose="020B0604020202020204" pitchFamily="34" charset="0"/>
            </a:endParaRPr>
          </a:p>
          <a:p>
            <a:pPr marL="457200" lvl="1" indent="0">
              <a:buNone/>
            </a:pPr>
            <a:r>
              <a:rPr lang="en-US" sz="1400" dirty="0">
                <a:latin typeface="Arial" panose="020B0604020202020204" pitchFamily="34" charset="0"/>
                <a:cs typeface="Arial" panose="020B0604020202020204" pitchFamily="34" charset="0"/>
                <a:sym typeface="+mn-ea"/>
              </a:rPr>
              <a:t>Optional Combine Task</a:t>
            </a:r>
            <a:endParaRPr lang="en-US" sz="14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sym typeface="+mn-ea"/>
              </a:rPr>
              <a:t>An optional Combine task can be used to perform data aggregation on the intermediate data of the same key for the output of the mapper before transferring the output to the Reduce task. </a:t>
            </a:r>
            <a:endParaRPr lang="en-US" sz="1400" dirty="0">
              <a:latin typeface="Arial" panose="020B0604020202020204" pitchFamily="34" charset="0"/>
              <a:cs typeface="Arial" panose="020B0604020202020204" pitchFamily="34" charset="0"/>
            </a:endParaRPr>
          </a:p>
          <a:p>
            <a:pPr marL="457200" lvl="1" indent="0">
              <a:buNone/>
            </a:pPr>
            <a:endParaRPr lang="en-US" sz="1400"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stretch>
            <a:fillRect/>
          </a:stretch>
        </p:blipFill>
        <p:spPr>
          <a:xfrm>
            <a:off x="7484392" y="1516847"/>
            <a:ext cx="4077053" cy="2171888"/>
          </a:xfrm>
          <a:prstGeom prst="rect">
            <a:avLst/>
          </a:prstGeom>
        </p:spPr>
      </p:pic>
      <p:pic>
        <p:nvPicPr>
          <p:cNvPr id="8" name="Picture 7"/>
          <p:cNvPicPr>
            <a:picLocks noChangeAspect="1"/>
          </p:cNvPicPr>
          <p:nvPr/>
        </p:nvPicPr>
        <p:blipFill>
          <a:blip r:embed="rId3"/>
          <a:stretch>
            <a:fillRect/>
          </a:stretch>
        </p:blipFill>
        <p:spPr>
          <a:xfrm>
            <a:off x="7484110" y="3688715"/>
            <a:ext cx="4473623" cy="2982415"/>
          </a:xfrm>
          <a:prstGeom prst="rect">
            <a:avLst/>
          </a:prstGeom>
        </p:spPr>
      </p:pic>
    </p:spTree>
    <p:extLst>
      <p:ext uri="{BB962C8B-B14F-4D97-AF65-F5344CB8AC3E}">
        <p14:creationId xmlns:p14="http://schemas.microsoft.com/office/powerpoint/2010/main" val="15734871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lstStyle/>
          <a:p>
            <a:r>
              <a:rPr lang="en-GB" altLang="en-US">
                <a:sym typeface="+mn-ea"/>
              </a:rPr>
              <a:t> Numerical Summarization</a:t>
            </a:r>
          </a:p>
        </p:txBody>
      </p:sp>
      <p:sp>
        <p:nvSpPr>
          <p:cNvPr id="6" name="Content Placeholder 2"/>
          <p:cNvSpPr>
            <a:spLocks noGrp="1"/>
          </p:cNvSpPr>
          <p:nvPr/>
        </p:nvSpPr>
        <p:spPr>
          <a:xfrm>
            <a:off x="638810" y="1459865"/>
            <a:ext cx="11182985" cy="446849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GB" altLang="en-US" sz="2400"/>
              <a:t>Numerical summarization patterns are used to compute various statistics such as counts, maximum, minimum, mean, etc. </a:t>
            </a:r>
          </a:p>
        </p:txBody>
      </p:sp>
      <p:pic>
        <p:nvPicPr>
          <p:cNvPr id="5" name="Content Placeholder 4"/>
          <p:cNvPicPr>
            <a:picLocks noGrp="1" noChangeAspect="1"/>
          </p:cNvPicPr>
          <p:nvPr>
            <p:ph idx="1"/>
          </p:nvPr>
        </p:nvPicPr>
        <p:blipFill>
          <a:blip r:embed="rId2"/>
          <a:stretch>
            <a:fillRect/>
          </a:stretch>
        </p:blipFill>
        <p:spPr>
          <a:xfrm rot="5400000">
            <a:off x="4077970" y="-1063625"/>
            <a:ext cx="4036060" cy="11211560"/>
          </a:xfrm>
          <a:prstGeom prst="rect">
            <a:avLst/>
          </a:prstGeom>
        </p:spPr>
      </p:pic>
    </p:spTree>
    <p:extLst>
      <p:ext uri="{BB962C8B-B14F-4D97-AF65-F5344CB8AC3E}">
        <p14:creationId xmlns:p14="http://schemas.microsoft.com/office/powerpoint/2010/main" val="38639511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rPr lang="en-GB" altLang="en-US">
                <a:sym typeface="+mn-ea"/>
              </a:rPr>
              <a:t> Top-N</a:t>
            </a:r>
          </a:p>
        </p:txBody>
      </p:sp>
      <p:pic>
        <p:nvPicPr>
          <p:cNvPr id="4" name="Content Placeholder 3"/>
          <p:cNvPicPr>
            <a:picLocks noGrp="1" noChangeAspect="1"/>
          </p:cNvPicPr>
          <p:nvPr>
            <p:ph idx="1"/>
          </p:nvPr>
        </p:nvPicPr>
        <p:blipFill>
          <a:blip r:embed="rId2"/>
          <a:stretch>
            <a:fillRect/>
          </a:stretch>
        </p:blipFill>
        <p:spPr>
          <a:xfrm rot="5400000">
            <a:off x="3665855" y="-1645920"/>
            <a:ext cx="5072380" cy="11457305"/>
          </a:xfrm>
          <a:prstGeom prst="rect">
            <a:avLst/>
          </a:prstGeom>
        </p:spPr>
      </p:pic>
    </p:spTree>
    <p:extLst>
      <p:ext uri="{BB962C8B-B14F-4D97-AF65-F5344CB8AC3E}">
        <p14:creationId xmlns:p14="http://schemas.microsoft.com/office/powerpoint/2010/main" val="36118311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rPr lang="en-GB" altLang="en-US">
                <a:sym typeface="+mn-ea"/>
              </a:rPr>
              <a:t>Filter</a:t>
            </a:r>
          </a:p>
        </p:txBody>
      </p:sp>
      <p:sp>
        <p:nvSpPr>
          <p:cNvPr id="6" name="Content Placeholder 2"/>
          <p:cNvSpPr>
            <a:spLocks noGrp="1"/>
          </p:cNvSpPr>
          <p:nvPr/>
        </p:nvSpPr>
        <p:spPr>
          <a:xfrm>
            <a:off x="443865" y="1691005"/>
            <a:ext cx="11377930" cy="446849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GB" altLang="en-US" sz="2400"/>
              <a:t>The ﬁltering pattern is used to ﬁlter out a subset of the records based on a ﬁltering criteria.</a:t>
            </a:r>
          </a:p>
        </p:txBody>
      </p:sp>
      <p:pic>
        <p:nvPicPr>
          <p:cNvPr id="4" name="Content Placeholder 3"/>
          <p:cNvPicPr>
            <a:picLocks noGrp="1" noChangeAspect="1"/>
          </p:cNvPicPr>
          <p:nvPr>
            <p:ph idx="1"/>
          </p:nvPr>
        </p:nvPicPr>
        <p:blipFill>
          <a:blip r:embed="rId2"/>
          <a:stretch>
            <a:fillRect/>
          </a:stretch>
        </p:blipFill>
        <p:spPr>
          <a:xfrm rot="5400000">
            <a:off x="4697095" y="-1711325"/>
            <a:ext cx="2796540" cy="11707495"/>
          </a:xfrm>
          <a:prstGeom prst="rect">
            <a:avLst/>
          </a:prstGeom>
        </p:spPr>
      </p:pic>
    </p:spTree>
    <p:extLst>
      <p:ext uri="{BB962C8B-B14F-4D97-AF65-F5344CB8AC3E}">
        <p14:creationId xmlns:p14="http://schemas.microsoft.com/office/powerpoint/2010/main" val="3531534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rPr lang="en-GB" altLang="en-US">
                <a:sym typeface="+mn-ea"/>
              </a:rPr>
              <a:t>Distinct</a:t>
            </a:r>
          </a:p>
        </p:txBody>
      </p:sp>
      <p:sp>
        <p:nvSpPr>
          <p:cNvPr id="6" name="Content Placeholder 2"/>
          <p:cNvSpPr>
            <a:spLocks noGrp="1"/>
          </p:cNvSpPr>
          <p:nvPr/>
        </p:nvSpPr>
        <p:spPr>
          <a:xfrm>
            <a:off x="1273175" y="1691005"/>
            <a:ext cx="10548620" cy="446849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GB" altLang="en-US" sz="2400"/>
              <a:t>Distinct pattern is used to ﬁlter out duplicate records or emit distinct values of sub-ﬁelds in </a:t>
            </a:r>
            <a:r>
              <a:rPr lang="en-US" altLang="en-GB" sz="2400"/>
              <a:t>t</a:t>
            </a:r>
            <a:r>
              <a:rPr lang="en-GB" altLang="en-US" sz="2400"/>
              <a:t>he dataset.</a:t>
            </a:r>
          </a:p>
        </p:txBody>
      </p:sp>
      <p:pic>
        <p:nvPicPr>
          <p:cNvPr id="4" name="Content Placeholder 3"/>
          <p:cNvPicPr>
            <a:picLocks noGrp="1" noChangeAspect="1"/>
          </p:cNvPicPr>
          <p:nvPr>
            <p:ph idx="1"/>
          </p:nvPr>
        </p:nvPicPr>
        <p:blipFill>
          <a:blip r:embed="rId2"/>
          <a:stretch>
            <a:fillRect/>
          </a:stretch>
        </p:blipFill>
        <p:spPr>
          <a:xfrm rot="5400000">
            <a:off x="4215765" y="-209550"/>
            <a:ext cx="4112260" cy="9589135"/>
          </a:xfrm>
          <a:prstGeom prst="rect">
            <a:avLst/>
          </a:prstGeom>
        </p:spPr>
      </p:pic>
    </p:spTree>
    <p:extLst>
      <p:ext uri="{BB962C8B-B14F-4D97-AF65-F5344CB8AC3E}">
        <p14:creationId xmlns:p14="http://schemas.microsoft.com/office/powerpoint/2010/main" val="20314239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lstStyle/>
          <a:p>
            <a:r>
              <a:rPr lang="en-GB" altLang="en-US">
                <a:sym typeface="+mn-ea"/>
              </a:rPr>
              <a:t>Binning</a:t>
            </a:r>
          </a:p>
        </p:txBody>
      </p:sp>
      <p:sp>
        <p:nvSpPr>
          <p:cNvPr id="6" name="Content Placeholder 2"/>
          <p:cNvSpPr>
            <a:spLocks noGrp="1"/>
          </p:cNvSpPr>
          <p:nvPr/>
        </p:nvSpPr>
        <p:spPr>
          <a:xfrm>
            <a:off x="1273175" y="1691005"/>
            <a:ext cx="10548620" cy="446849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GB" altLang="en-US" sz="2400"/>
              <a:t>The Binning pattern is used to partition records into bins or categories.</a:t>
            </a:r>
          </a:p>
        </p:txBody>
      </p:sp>
      <p:pic>
        <p:nvPicPr>
          <p:cNvPr id="8" name="Content Placeholder 7"/>
          <p:cNvPicPr>
            <a:picLocks noGrp="1" noChangeAspect="1"/>
          </p:cNvPicPr>
          <p:nvPr>
            <p:ph idx="1"/>
          </p:nvPr>
        </p:nvPicPr>
        <p:blipFill>
          <a:blip r:embed="rId2"/>
          <a:stretch>
            <a:fillRect/>
          </a:stretch>
        </p:blipFill>
        <p:spPr>
          <a:xfrm rot="5400000">
            <a:off x="4135120" y="-1645920"/>
            <a:ext cx="3938270" cy="11673205"/>
          </a:xfrm>
          <a:prstGeom prst="rect">
            <a:avLst/>
          </a:prstGeom>
        </p:spPr>
      </p:pic>
    </p:spTree>
    <p:extLst>
      <p:ext uri="{BB962C8B-B14F-4D97-AF65-F5344CB8AC3E}">
        <p14:creationId xmlns:p14="http://schemas.microsoft.com/office/powerpoint/2010/main" val="18240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lstStyle/>
          <a:p>
            <a:r>
              <a:t> What is Big Data?</a:t>
            </a:r>
          </a:p>
        </p:txBody>
      </p:sp>
      <p:sp>
        <p:nvSpPr>
          <p:cNvPr id="3" name="Content Placeholder 2"/>
          <p:cNvSpPr>
            <a:spLocks noGrp="1"/>
          </p:cNvSpPr>
          <p:nvPr>
            <p:ph idx="1"/>
          </p:nvPr>
        </p:nvSpPr>
        <p:spPr>
          <a:xfrm>
            <a:off x="838200" y="1825625"/>
            <a:ext cx="10515600" cy="4659630"/>
          </a:xfrm>
        </p:spPr>
        <p:txBody>
          <a:bodyPr/>
          <a:lstStyle/>
          <a:p>
            <a:r>
              <a:rPr lang="en-GB" altLang="en-US" sz="2000" dirty="0">
                <a:latin typeface="Arial" panose="020B0604020202020204" pitchFamily="34" charset="0"/>
                <a:cs typeface="Arial" panose="020B0604020202020204" pitchFamily="34" charset="0"/>
              </a:rPr>
              <a:t>Big data is deﬁned as collections of </a:t>
            </a:r>
            <a:r>
              <a:rPr lang="en-GB" altLang="en-US" sz="2000" dirty="0">
                <a:solidFill>
                  <a:srgbClr val="FF0000"/>
                </a:solidFill>
                <a:latin typeface="Arial" panose="020B0604020202020204" pitchFamily="34" charset="0"/>
                <a:cs typeface="Arial" panose="020B0604020202020204" pitchFamily="34" charset="0"/>
              </a:rPr>
              <a:t>datasets whose volume, velocity or variety is so large that it is difﬁcult to store, manage, process and </a:t>
            </a:r>
            <a:r>
              <a:rPr lang="en-GB" altLang="en-US" sz="2000" dirty="0" err="1">
                <a:solidFill>
                  <a:srgbClr val="FF0000"/>
                </a:solidFill>
                <a:latin typeface="Arial" panose="020B0604020202020204" pitchFamily="34" charset="0"/>
                <a:cs typeface="Arial" panose="020B0604020202020204" pitchFamily="34" charset="0"/>
              </a:rPr>
              <a:t>analyze</a:t>
            </a:r>
            <a:r>
              <a:rPr lang="en-GB" altLang="en-US" sz="2000" dirty="0">
                <a:solidFill>
                  <a:srgbClr val="FF0000"/>
                </a:solidFill>
                <a:latin typeface="Arial" panose="020B0604020202020204" pitchFamily="34" charset="0"/>
                <a:cs typeface="Arial" panose="020B0604020202020204" pitchFamily="34" charset="0"/>
              </a:rPr>
              <a:t> the data using traditional databases and data processing tools. </a:t>
            </a:r>
          </a:p>
          <a:p>
            <a:r>
              <a:rPr lang="en-GB" altLang="en-US" sz="2000" dirty="0">
                <a:latin typeface="Arial" panose="020B0604020202020204" pitchFamily="34" charset="0"/>
                <a:cs typeface="Arial" panose="020B0604020202020204" pitchFamily="34" charset="0"/>
              </a:rPr>
              <a:t>According to an estimate by IBM, 2.5 quintillion bytes of data is created every day</a:t>
            </a:r>
            <a:r>
              <a:rPr lang="en-US" altLang="en-GB" sz="2000" dirty="0">
                <a:latin typeface="Arial" panose="020B0604020202020204" pitchFamily="34" charset="0"/>
                <a:cs typeface="Arial" panose="020B0604020202020204" pitchFamily="34" charset="0"/>
              </a:rPr>
              <a:t>.</a:t>
            </a:r>
          </a:p>
          <a:p>
            <a:r>
              <a:rPr lang="en-GB" altLang="en-US" sz="2000" dirty="0">
                <a:latin typeface="Arial" panose="020B0604020202020204" pitchFamily="34" charset="0"/>
                <a:cs typeface="Arial" panose="020B0604020202020204" pitchFamily="34" charset="0"/>
              </a:rPr>
              <a:t>A recent report by DOMO estimates the amount of data generated every minute on popular online platforms. Below are some key pieces of data from the report: </a:t>
            </a:r>
          </a:p>
          <a:p>
            <a:pPr lvl="1"/>
            <a:r>
              <a:rPr lang="en-GB" altLang="en-US" sz="1400" dirty="0">
                <a:latin typeface="Arial" panose="020B0604020202020204" pitchFamily="34" charset="0"/>
                <a:cs typeface="Arial" panose="020B0604020202020204" pitchFamily="34" charset="0"/>
              </a:rPr>
              <a:t>Facebook users share nearly 4.16 million pieces of content</a:t>
            </a:r>
          </a:p>
          <a:p>
            <a:pPr lvl="1"/>
            <a:r>
              <a:rPr lang="en-GB" altLang="en-US" sz="1400" dirty="0">
                <a:latin typeface="Arial" panose="020B0604020202020204" pitchFamily="34" charset="0"/>
                <a:cs typeface="Arial" panose="020B0604020202020204" pitchFamily="34" charset="0"/>
              </a:rPr>
              <a:t>Twitter users send nearly 300,000 tweets</a:t>
            </a:r>
          </a:p>
          <a:p>
            <a:pPr lvl="1"/>
            <a:r>
              <a:rPr lang="en-GB" altLang="en-US" sz="1400" dirty="0">
                <a:latin typeface="Arial" panose="020B0604020202020204" pitchFamily="34" charset="0"/>
                <a:cs typeface="Arial" panose="020B0604020202020204" pitchFamily="34" charset="0"/>
              </a:rPr>
              <a:t>Instagram users like nearly 1.73 million photos</a:t>
            </a:r>
          </a:p>
          <a:p>
            <a:pPr lvl="1"/>
            <a:r>
              <a:rPr lang="en-GB" altLang="en-US" sz="1400" dirty="0">
                <a:latin typeface="Arial" panose="020B0604020202020204" pitchFamily="34" charset="0"/>
                <a:cs typeface="Arial" panose="020B0604020202020204" pitchFamily="34" charset="0"/>
              </a:rPr>
              <a:t>YouTube users upload 300 hours of new video content</a:t>
            </a:r>
          </a:p>
          <a:p>
            <a:pPr lvl="1"/>
            <a:r>
              <a:rPr lang="en-GB" altLang="en-US" sz="1400" dirty="0">
                <a:latin typeface="Arial" panose="020B0604020202020204" pitchFamily="34" charset="0"/>
                <a:cs typeface="Arial" panose="020B0604020202020204" pitchFamily="34" charset="0"/>
              </a:rPr>
              <a:t>Apple users download nearly 51,000 apps</a:t>
            </a:r>
          </a:p>
          <a:p>
            <a:pPr lvl="1"/>
            <a:r>
              <a:rPr lang="en-GB" altLang="en-US" sz="1400" dirty="0">
                <a:latin typeface="Arial" panose="020B0604020202020204" pitchFamily="34" charset="0"/>
                <a:cs typeface="Arial" panose="020B0604020202020204" pitchFamily="34" charset="0"/>
              </a:rPr>
              <a:t>Skype users make nearly 110,000 new calls</a:t>
            </a:r>
          </a:p>
          <a:p>
            <a:pPr lvl="1"/>
            <a:r>
              <a:rPr lang="en-GB" altLang="en-US" sz="1400" dirty="0">
                <a:latin typeface="Arial" panose="020B0604020202020204" pitchFamily="34" charset="0"/>
                <a:cs typeface="Arial" panose="020B0604020202020204" pitchFamily="34" charset="0"/>
              </a:rPr>
              <a:t>Amazon receives 4300 new visitors</a:t>
            </a:r>
          </a:p>
          <a:p>
            <a:pPr lvl="1"/>
            <a:r>
              <a:rPr lang="en-GB" altLang="en-US" sz="1400" dirty="0">
                <a:latin typeface="Arial" panose="020B0604020202020204" pitchFamily="34" charset="0"/>
                <a:cs typeface="Arial" panose="020B0604020202020204" pitchFamily="34" charset="0"/>
              </a:rPr>
              <a:t>Uber passengers take 694 rides</a:t>
            </a:r>
          </a:p>
          <a:p>
            <a:pPr lvl="1"/>
            <a:r>
              <a:rPr lang="en-GB" altLang="en-US" sz="1400" dirty="0">
                <a:latin typeface="Arial" panose="020B0604020202020204" pitchFamily="34" charset="0"/>
                <a:cs typeface="Arial" panose="020B0604020202020204" pitchFamily="34" charset="0"/>
              </a:rPr>
              <a:t>Netﬂix subscribers stream nearly 77,000 hours of video</a:t>
            </a:r>
          </a:p>
        </p:txBody>
      </p:sp>
    </p:spTree>
    <p:extLst>
      <p:ext uri="{BB962C8B-B14F-4D97-AF65-F5344CB8AC3E}">
        <p14:creationId xmlns:p14="http://schemas.microsoft.com/office/powerpoint/2010/main" val="14933965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lstStyle/>
          <a:p>
            <a:r>
              <a:rPr lang="en-GB" altLang="en-US">
                <a:sym typeface="+mn-ea"/>
              </a:rPr>
              <a:t>Sorting</a:t>
            </a:r>
          </a:p>
        </p:txBody>
      </p:sp>
      <p:sp>
        <p:nvSpPr>
          <p:cNvPr id="6" name="Content Placeholder 2"/>
          <p:cNvSpPr>
            <a:spLocks noGrp="1"/>
          </p:cNvSpPr>
          <p:nvPr/>
        </p:nvSpPr>
        <p:spPr>
          <a:xfrm>
            <a:off x="1273175" y="1691005"/>
            <a:ext cx="10548620" cy="446849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GB" altLang="en-US" sz="2400"/>
              <a:t>The sorting pattern is used to sort the records based on a particular ﬁeld.</a:t>
            </a:r>
          </a:p>
        </p:txBody>
      </p:sp>
      <p:pic>
        <p:nvPicPr>
          <p:cNvPr id="4" name="Content Placeholder 3"/>
          <p:cNvPicPr>
            <a:picLocks noGrp="1" noChangeAspect="1"/>
          </p:cNvPicPr>
          <p:nvPr>
            <p:ph idx="1"/>
          </p:nvPr>
        </p:nvPicPr>
        <p:blipFill>
          <a:blip r:embed="rId2"/>
          <a:stretch>
            <a:fillRect/>
          </a:stretch>
        </p:blipFill>
        <p:spPr>
          <a:xfrm rot="5400000">
            <a:off x="4690110" y="-1468755"/>
            <a:ext cx="2812415" cy="11506835"/>
          </a:xfrm>
          <a:prstGeom prst="rect">
            <a:avLst/>
          </a:prstGeom>
        </p:spPr>
      </p:pic>
    </p:spTree>
    <p:extLst>
      <p:ext uri="{BB962C8B-B14F-4D97-AF65-F5344CB8AC3E}">
        <p14:creationId xmlns:p14="http://schemas.microsoft.com/office/powerpoint/2010/main" val="23483998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normAutofit/>
          </a:bodyPr>
          <a:lstStyle/>
          <a:p>
            <a:r>
              <a:rPr lang="en-US" dirty="0">
                <a:latin typeface="Arial" panose="020B0604020202020204" pitchFamily="34" charset="0"/>
              </a:rPr>
              <a:t>Big Data </a:t>
            </a:r>
            <a:r>
              <a:rPr lang="x-none" altLang="en-US" dirty="0">
                <a:latin typeface="Arial" panose="020B0604020202020204" pitchFamily="34" charset="0"/>
              </a:rPr>
              <a:t>B</a:t>
            </a:r>
            <a:r>
              <a:rPr lang="en-US" dirty="0">
                <a:latin typeface="Arial" panose="020B0604020202020204" pitchFamily="34" charset="0"/>
              </a:rPr>
              <a:t>atch </a:t>
            </a:r>
            <a:r>
              <a:rPr lang="x-none" altLang="en-US" dirty="0">
                <a:latin typeface="Arial" panose="020B0604020202020204" pitchFamily="34" charset="0"/>
              </a:rPr>
              <a:t>P</a:t>
            </a:r>
            <a:r>
              <a:rPr lang="en-US" dirty="0">
                <a:latin typeface="Arial" panose="020B0604020202020204" pitchFamily="34" charset="0"/>
              </a:rPr>
              <a:t>rocessing </a:t>
            </a:r>
            <a:r>
              <a:rPr lang="x-none" altLang="en-US" dirty="0">
                <a:latin typeface="Arial" panose="020B0604020202020204" pitchFamily="34" charset="0"/>
              </a:rPr>
              <a:t>T</a:t>
            </a:r>
            <a:r>
              <a:rPr lang="en-US" dirty="0">
                <a:latin typeface="Arial" panose="020B0604020202020204" pitchFamily="34" charset="0"/>
              </a:rPr>
              <a:t>ool</a:t>
            </a:r>
            <a:r>
              <a:rPr lang="x-none" altLang="en-US" dirty="0">
                <a:latin typeface="Arial" panose="020B0604020202020204" pitchFamily="34" charset="0"/>
              </a:rPr>
              <a:t>s</a:t>
            </a:r>
          </a:p>
        </p:txBody>
      </p:sp>
      <p:pic>
        <p:nvPicPr>
          <p:cNvPr id="6" name="Picture 5" descr="Screenshot from 2019-08-14 12-18-48"/>
          <p:cNvPicPr>
            <a:picLocks noChangeAspect="1"/>
          </p:cNvPicPr>
          <p:nvPr/>
        </p:nvPicPr>
        <p:blipFill>
          <a:blip r:embed="rId3"/>
          <a:stretch>
            <a:fillRect/>
          </a:stretch>
        </p:blipFill>
        <p:spPr>
          <a:xfrm>
            <a:off x="1130935" y="1705610"/>
            <a:ext cx="10057765" cy="4167505"/>
          </a:xfrm>
          <a:prstGeom prst="rect">
            <a:avLst/>
          </a:prstGeom>
        </p:spPr>
      </p:pic>
      <p:sp>
        <p:nvSpPr>
          <p:cNvPr id="4" name="Oval 3"/>
          <p:cNvSpPr/>
          <p:nvPr/>
        </p:nvSpPr>
        <p:spPr>
          <a:xfrm>
            <a:off x="4055165" y="2107096"/>
            <a:ext cx="2337684" cy="1570383"/>
          </a:xfrm>
          <a:prstGeom prst="ellipse">
            <a:avLst/>
          </a:prstGeom>
          <a:solidFill>
            <a:srgbClr val="7030A0">
              <a:alpha val="16000"/>
            </a:srgbClr>
          </a:solid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922819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rPr lang="x-none" altLang="en-GB"/>
              <a:t>Pig</a:t>
            </a:r>
          </a:p>
        </p:txBody>
      </p:sp>
      <p:sp>
        <p:nvSpPr>
          <p:cNvPr id="3" name="Content Placeholder 2"/>
          <p:cNvSpPr>
            <a:spLocks noGrp="1"/>
          </p:cNvSpPr>
          <p:nvPr>
            <p:ph idx="1"/>
          </p:nvPr>
        </p:nvSpPr>
        <p:spPr/>
        <p:txBody>
          <a:bodyPr>
            <a:noAutofit/>
          </a:bodyPr>
          <a:lstStyle/>
          <a:p>
            <a:r>
              <a:rPr lang="en-GB" altLang="en-US" sz="2400" dirty="0">
                <a:latin typeface="Arial" panose="020B0604020202020204" pitchFamily="34" charset="0"/>
                <a:cs typeface="Arial" panose="020B0604020202020204" pitchFamily="34" charset="0"/>
              </a:rPr>
              <a:t>Pig is </a:t>
            </a:r>
            <a:r>
              <a:rPr lang="en-GB" altLang="en-US" sz="2400" dirty="0">
                <a:solidFill>
                  <a:srgbClr val="FF0000"/>
                </a:solidFill>
                <a:latin typeface="Arial" panose="020B0604020202020204" pitchFamily="34" charset="0"/>
                <a:cs typeface="Arial" panose="020B0604020202020204" pitchFamily="34" charset="0"/>
              </a:rPr>
              <a:t>a high-level data processing language that makes it easy for developers to write data analysis scripts, which are translated into MapReduce programs by the Pig compiler. </a:t>
            </a:r>
          </a:p>
          <a:p>
            <a:r>
              <a:rPr lang="en-GB" altLang="en-US" sz="2400" dirty="0">
                <a:latin typeface="Arial" panose="020B0604020202020204" pitchFamily="34" charset="0"/>
                <a:cs typeface="Arial" panose="020B0604020202020204" pitchFamily="34" charset="0"/>
              </a:rPr>
              <a:t>Pig includes: </a:t>
            </a:r>
          </a:p>
          <a:p>
            <a:pPr lvl="1"/>
            <a:r>
              <a:rPr lang="en-GB" altLang="en-US" dirty="0">
                <a:latin typeface="Arial" panose="020B0604020202020204" pitchFamily="34" charset="0"/>
                <a:cs typeface="Arial" panose="020B0604020202020204" pitchFamily="34" charset="0"/>
              </a:rPr>
              <a:t>(1) a high-level language (called Pig Latin) for expressing data analysis programs and </a:t>
            </a:r>
          </a:p>
          <a:p>
            <a:pPr lvl="1"/>
            <a:r>
              <a:rPr lang="en-GB" altLang="en-US" dirty="0">
                <a:latin typeface="Arial" panose="020B0604020202020204" pitchFamily="34" charset="0"/>
                <a:cs typeface="Arial" panose="020B0604020202020204" pitchFamily="34" charset="0"/>
              </a:rPr>
              <a:t>(2) a compiler that produces sequences of MapReduce programs from the pig scripts.</a:t>
            </a:r>
          </a:p>
          <a:p>
            <a:pPr lvl="0"/>
            <a:r>
              <a:rPr lang="en-GB" altLang="en-US" sz="2400" dirty="0">
                <a:latin typeface="Arial" panose="020B0604020202020204" pitchFamily="34" charset="0"/>
                <a:cs typeface="Arial" panose="020B0604020202020204" pitchFamily="34" charset="0"/>
              </a:rPr>
              <a:t>Pig can be executed either in local mode or MapReduce mode.</a:t>
            </a:r>
          </a:p>
          <a:p>
            <a:pPr lvl="0"/>
            <a:r>
              <a:rPr lang="en-GB" altLang="en-US" sz="2400" dirty="0">
                <a:latin typeface="Arial" panose="020B0604020202020204" pitchFamily="34" charset="0"/>
                <a:cs typeface="Arial" panose="020B0604020202020204" pitchFamily="34" charset="0"/>
              </a:rPr>
              <a:t>In MapReduce mode, Pig can </a:t>
            </a:r>
            <a:r>
              <a:rPr lang="en-GB" altLang="en-US" sz="2400" dirty="0" err="1">
                <a:latin typeface="Arial" panose="020B0604020202020204" pitchFamily="34" charset="0"/>
                <a:cs typeface="Arial" panose="020B0604020202020204" pitchFamily="34" charset="0"/>
              </a:rPr>
              <a:t>analyze</a:t>
            </a:r>
            <a:r>
              <a:rPr lang="en-GB" altLang="en-US" sz="2400" dirty="0">
                <a:latin typeface="Arial" panose="020B0604020202020204" pitchFamily="34" charset="0"/>
                <a:cs typeface="Arial" panose="020B0604020202020204" pitchFamily="34" charset="0"/>
              </a:rPr>
              <a:t> data stored in HDFS. </a:t>
            </a:r>
          </a:p>
          <a:p>
            <a:pPr lvl="0"/>
            <a:r>
              <a:rPr lang="en-GB" altLang="en-US" sz="2400" dirty="0">
                <a:latin typeface="Arial" panose="020B0604020202020204" pitchFamily="34" charset="0"/>
                <a:cs typeface="Arial" panose="020B0604020202020204" pitchFamily="34" charset="0"/>
              </a:rPr>
              <a:t>Pig compiler translates the pig scripts into MapReduce programs which are executed in a Hadoop cluster.</a:t>
            </a:r>
          </a:p>
        </p:txBody>
      </p:sp>
    </p:spTree>
    <p:extLst>
      <p:ext uri="{BB962C8B-B14F-4D97-AF65-F5344CB8AC3E}">
        <p14:creationId xmlns:p14="http://schemas.microsoft.com/office/powerpoint/2010/main" val="22511537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normAutofit/>
          </a:bodyPr>
          <a:lstStyle/>
          <a:p>
            <a:r>
              <a:rPr lang="en-US" dirty="0">
                <a:latin typeface="Arial" panose="020B0604020202020204" pitchFamily="34" charset="0"/>
              </a:rPr>
              <a:t>Big Data </a:t>
            </a:r>
            <a:r>
              <a:rPr lang="x-none" altLang="en-US" dirty="0">
                <a:latin typeface="Arial" panose="020B0604020202020204" pitchFamily="34" charset="0"/>
              </a:rPr>
              <a:t>B</a:t>
            </a:r>
            <a:r>
              <a:rPr lang="en-US" dirty="0">
                <a:latin typeface="Arial" panose="020B0604020202020204" pitchFamily="34" charset="0"/>
              </a:rPr>
              <a:t>atch </a:t>
            </a:r>
            <a:r>
              <a:rPr lang="x-none" altLang="en-US" dirty="0">
                <a:latin typeface="Arial" panose="020B0604020202020204" pitchFamily="34" charset="0"/>
              </a:rPr>
              <a:t>P</a:t>
            </a:r>
            <a:r>
              <a:rPr lang="en-US" dirty="0">
                <a:latin typeface="Arial" panose="020B0604020202020204" pitchFamily="34" charset="0"/>
              </a:rPr>
              <a:t>rocessing </a:t>
            </a:r>
            <a:r>
              <a:rPr lang="x-none" altLang="en-US" dirty="0">
                <a:latin typeface="Arial" panose="020B0604020202020204" pitchFamily="34" charset="0"/>
              </a:rPr>
              <a:t>T</a:t>
            </a:r>
            <a:r>
              <a:rPr lang="en-US" dirty="0">
                <a:latin typeface="Arial" panose="020B0604020202020204" pitchFamily="34" charset="0"/>
              </a:rPr>
              <a:t>ool</a:t>
            </a:r>
            <a:r>
              <a:rPr lang="x-none" altLang="en-US" dirty="0">
                <a:latin typeface="Arial" panose="020B0604020202020204" pitchFamily="34" charset="0"/>
              </a:rPr>
              <a:t>s</a:t>
            </a:r>
          </a:p>
        </p:txBody>
      </p:sp>
      <p:pic>
        <p:nvPicPr>
          <p:cNvPr id="6" name="Picture 5" descr="Screenshot from 2019-08-14 12-18-48"/>
          <p:cNvPicPr>
            <a:picLocks noChangeAspect="1"/>
          </p:cNvPicPr>
          <p:nvPr/>
        </p:nvPicPr>
        <p:blipFill>
          <a:blip r:embed="rId3"/>
          <a:stretch>
            <a:fillRect/>
          </a:stretch>
        </p:blipFill>
        <p:spPr>
          <a:xfrm>
            <a:off x="1130935" y="1705610"/>
            <a:ext cx="10057765" cy="4167505"/>
          </a:xfrm>
          <a:prstGeom prst="rect">
            <a:avLst/>
          </a:prstGeom>
        </p:spPr>
      </p:pic>
      <p:sp>
        <p:nvSpPr>
          <p:cNvPr id="4" name="Oval 3"/>
          <p:cNvSpPr/>
          <p:nvPr/>
        </p:nvSpPr>
        <p:spPr>
          <a:xfrm>
            <a:off x="8507895" y="3244132"/>
            <a:ext cx="2337684" cy="1570383"/>
          </a:xfrm>
          <a:prstGeom prst="ellipse">
            <a:avLst/>
          </a:prstGeom>
          <a:solidFill>
            <a:srgbClr val="7030A0">
              <a:alpha val="16000"/>
            </a:srgbClr>
          </a:solid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943051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rPr lang="x-none" altLang="en-GB"/>
              <a:t>Apache Oozie</a:t>
            </a:r>
          </a:p>
        </p:txBody>
      </p:sp>
      <p:sp>
        <p:nvSpPr>
          <p:cNvPr id="3" name="Content Placeholder 2"/>
          <p:cNvSpPr>
            <a:spLocks noGrp="1"/>
          </p:cNvSpPr>
          <p:nvPr>
            <p:ph idx="1"/>
          </p:nvPr>
        </p:nvSpPr>
        <p:spPr/>
        <p:txBody>
          <a:bodyPr>
            <a:noAutofit/>
          </a:bodyPr>
          <a:lstStyle/>
          <a:p>
            <a:r>
              <a:rPr lang="en-GB" altLang="en-US" sz="2400" dirty="0" err="1">
                <a:latin typeface="Arial" panose="020B0604020202020204" pitchFamily="34" charset="0"/>
                <a:cs typeface="Arial" panose="020B0604020202020204" pitchFamily="34" charset="0"/>
              </a:rPr>
              <a:t>Oozie</a:t>
            </a:r>
            <a:r>
              <a:rPr lang="en-GB" altLang="en-US" sz="2400" dirty="0">
                <a:latin typeface="Arial" panose="020B0604020202020204" pitchFamily="34" charset="0"/>
                <a:cs typeface="Arial" panose="020B0604020202020204" pitchFamily="34" charset="0"/>
              </a:rPr>
              <a:t> is </a:t>
            </a:r>
            <a:r>
              <a:rPr lang="en-GB" altLang="en-US" sz="2400" dirty="0">
                <a:solidFill>
                  <a:srgbClr val="FF0000"/>
                </a:solidFill>
                <a:latin typeface="Arial" panose="020B0604020202020204" pitchFamily="34" charset="0"/>
                <a:cs typeface="Arial" panose="020B0604020202020204" pitchFamily="34" charset="0"/>
              </a:rPr>
              <a:t>a workflow scheduler system that allows managing Hadoop jobs. </a:t>
            </a:r>
          </a:p>
          <a:p>
            <a:r>
              <a:rPr lang="en-GB" altLang="en-US" sz="2400" dirty="0">
                <a:latin typeface="Arial" panose="020B0604020202020204" pitchFamily="34" charset="0"/>
                <a:cs typeface="Arial" panose="020B0604020202020204" pitchFamily="34" charset="0"/>
              </a:rPr>
              <a:t>With </a:t>
            </a:r>
            <a:r>
              <a:rPr lang="en-GB" altLang="en-US" sz="2400" dirty="0" err="1">
                <a:latin typeface="Arial" panose="020B0604020202020204" pitchFamily="34" charset="0"/>
                <a:cs typeface="Arial" panose="020B0604020202020204" pitchFamily="34" charset="0"/>
              </a:rPr>
              <a:t>Oozie</a:t>
            </a:r>
            <a:r>
              <a:rPr lang="en-GB" altLang="en-US" sz="2400" dirty="0">
                <a:latin typeface="Arial" panose="020B0604020202020204" pitchFamily="34" charset="0"/>
                <a:cs typeface="Arial" panose="020B0604020202020204" pitchFamily="34" charset="0"/>
              </a:rPr>
              <a:t>, you can create workflows which are a collection of actions (such as MapReduce jobs) arranged as Direct Acyclic Graphs (DAG). </a:t>
            </a:r>
          </a:p>
          <a:p>
            <a:r>
              <a:rPr lang="en-GB" altLang="en-US" sz="2400" dirty="0">
                <a:latin typeface="Arial" panose="020B0604020202020204" pitchFamily="34" charset="0"/>
                <a:cs typeface="Arial" panose="020B0604020202020204" pitchFamily="34" charset="0"/>
              </a:rPr>
              <a:t>Control dependencies exist between the actions in a workflow. </a:t>
            </a:r>
          </a:p>
          <a:p>
            <a:r>
              <a:rPr lang="x-none" altLang="en-GB" sz="2400">
                <a:latin typeface="Arial" panose="020B0604020202020204" pitchFamily="34" charset="0"/>
                <a:cs typeface="Arial" panose="020B0604020202020204" pitchFamily="34" charset="0"/>
              </a:rPr>
              <a:t>A</a:t>
            </a:r>
            <a:r>
              <a:rPr lang="en-GB" altLang="en-US" sz="2400" dirty="0">
                <a:latin typeface="Arial" panose="020B0604020202020204" pitchFamily="34" charset="0"/>
                <a:cs typeface="Arial" panose="020B0604020202020204" pitchFamily="34" charset="0"/>
              </a:rPr>
              <a:t>n action is executed only when the preceding action is completed. </a:t>
            </a:r>
          </a:p>
          <a:p>
            <a:r>
              <a:rPr lang="en-GB" altLang="en-US" sz="2400" dirty="0">
                <a:latin typeface="Arial" panose="020B0604020202020204" pitchFamily="34" charset="0"/>
                <a:cs typeface="Arial" panose="020B0604020202020204" pitchFamily="34" charset="0"/>
              </a:rPr>
              <a:t>An </a:t>
            </a:r>
            <a:r>
              <a:rPr lang="en-GB" altLang="en-US" sz="2400" dirty="0" err="1">
                <a:latin typeface="Arial" panose="020B0604020202020204" pitchFamily="34" charset="0"/>
                <a:cs typeface="Arial" panose="020B0604020202020204" pitchFamily="34" charset="0"/>
              </a:rPr>
              <a:t>Oozie</a:t>
            </a:r>
            <a:r>
              <a:rPr lang="en-GB" altLang="en-US" sz="2400" dirty="0">
                <a:latin typeface="Arial" panose="020B0604020202020204" pitchFamily="34" charset="0"/>
                <a:cs typeface="Arial" panose="020B0604020202020204" pitchFamily="34" charset="0"/>
              </a:rPr>
              <a:t> workflow specifies a sequence of actions that need to be executed using an XML-based Process Definition Language called Hadoop Process Definition Language (</a:t>
            </a:r>
            <a:r>
              <a:rPr lang="en-GB" altLang="en-US" sz="2400" dirty="0" err="1">
                <a:latin typeface="Arial" panose="020B0604020202020204" pitchFamily="34" charset="0"/>
                <a:cs typeface="Arial" panose="020B0604020202020204" pitchFamily="34" charset="0"/>
              </a:rPr>
              <a:t>hPDL</a:t>
            </a:r>
            <a:r>
              <a:rPr lang="en-GB" altLang="en-US" sz="2400" dirty="0">
                <a:latin typeface="Arial" panose="020B0604020202020204" pitchFamily="34" charset="0"/>
                <a:cs typeface="Arial" panose="020B0604020202020204" pitchFamily="34" charset="0"/>
              </a:rPr>
              <a:t>). </a:t>
            </a:r>
          </a:p>
          <a:p>
            <a:r>
              <a:rPr lang="en-GB" altLang="en-US" sz="2400" dirty="0" err="1">
                <a:latin typeface="Arial" panose="020B0604020202020204" pitchFamily="34" charset="0"/>
                <a:cs typeface="Arial" panose="020B0604020202020204" pitchFamily="34" charset="0"/>
              </a:rPr>
              <a:t>Oozie</a:t>
            </a:r>
            <a:r>
              <a:rPr lang="en-GB" altLang="en-US" sz="2400" dirty="0">
                <a:latin typeface="Arial" panose="020B0604020202020204" pitchFamily="34" charset="0"/>
                <a:cs typeface="Arial" panose="020B0604020202020204" pitchFamily="34" charset="0"/>
              </a:rPr>
              <a:t> supports various types of actions such as Hadoop MapReduce, Hadoop file system, Pig, Java, Email, Shell, Hive, </a:t>
            </a:r>
            <a:r>
              <a:rPr lang="en-GB" altLang="en-US" sz="2400" dirty="0" err="1">
                <a:latin typeface="Arial" panose="020B0604020202020204" pitchFamily="34" charset="0"/>
                <a:cs typeface="Arial" panose="020B0604020202020204" pitchFamily="34" charset="0"/>
              </a:rPr>
              <a:t>Sqoop</a:t>
            </a:r>
            <a:r>
              <a:rPr lang="en-GB" altLang="en-US" sz="2400" dirty="0">
                <a:latin typeface="Arial" panose="020B0604020202020204" pitchFamily="34" charset="0"/>
                <a:cs typeface="Arial" panose="020B0604020202020204" pitchFamily="34" charset="0"/>
              </a:rPr>
              <a:t>, SSH, and custom actions.</a:t>
            </a:r>
          </a:p>
        </p:txBody>
      </p:sp>
    </p:spTree>
    <p:extLst>
      <p:ext uri="{BB962C8B-B14F-4D97-AF65-F5344CB8AC3E}">
        <p14:creationId xmlns:p14="http://schemas.microsoft.com/office/powerpoint/2010/main" val="27400577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normAutofit/>
          </a:bodyPr>
          <a:lstStyle/>
          <a:p>
            <a:r>
              <a:rPr lang="en-US" dirty="0">
                <a:latin typeface="Arial" panose="020B0604020202020204" pitchFamily="34" charset="0"/>
              </a:rPr>
              <a:t>Big Data </a:t>
            </a:r>
            <a:r>
              <a:rPr lang="x-none" altLang="en-US" dirty="0">
                <a:latin typeface="Arial" panose="020B0604020202020204" pitchFamily="34" charset="0"/>
              </a:rPr>
              <a:t>B</a:t>
            </a:r>
            <a:r>
              <a:rPr lang="en-US" dirty="0">
                <a:latin typeface="Arial" panose="020B0604020202020204" pitchFamily="34" charset="0"/>
              </a:rPr>
              <a:t>atch </a:t>
            </a:r>
            <a:r>
              <a:rPr lang="x-none" altLang="en-US" dirty="0">
                <a:latin typeface="Arial" panose="020B0604020202020204" pitchFamily="34" charset="0"/>
              </a:rPr>
              <a:t>P</a:t>
            </a:r>
            <a:r>
              <a:rPr lang="en-US" dirty="0">
                <a:latin typeface="Arial" panose="020B0604020202020204" pitchFamily="34" charset="0"/>
              </a:rPr>
              <a:t>rocessing </a:t>
            </a:r>
            <a:r>
              <a:rPr lang="x-none" altLang="en-US" dirty="0">
                <a:latin typeface="Arial" panose="020B0604020202020204" pitchFamily="34" charset="0"/>
              </a:rPr>
              <a:t>T</a:t>
            </a:r>
            <a:r>
              <a:rPr lang="en-US" dirty="0">
                <a:latin typeface="Arial" panose="020B0604020202020204" pitchFamily="34" charset="0"/>
              </a:rPr>
              <a:t>ool</a:t>
            </a:r>
            <a:r>
              <a:rPr lang="x-none" altLang="en-US" dirty="0">
                <a:latin typeface="Arial" panose="020B0604020202020204" pitchFamily="34" charset="0"/>
              </a:rPr>
              <a:t>s</a:t>
            </a:r>
          </a:p>
        </p:txBody>
      </p:sp>
      <p:pic>
        <p:nvPicPr>
          <p:cNvPr id="6" name="Picture 5" descr="Screenshot from 2019-08-14 12-18-48"/>
          <p:cNvPicPr>
            <a:picLocks noChangeAspect="1"/>
          </p:cNvPicPr>
          <p:nvPr/>
        </p:nvPicPr>
        <p:blipFill>
          <a:blip r:embed="rId3"/>
          <a:stretch>
            <a:fillRect/>
          </a:stretch>
        </p:blipFill>
        <p:spPr>
          <a:xfrm>
            <a:off x="1130935" y="1705610"/>
            <a:ext cx="10057765" cy="4167505"/>
          </a:xfrm>
          <a:prstGeom prst="rect">
            <a:avLst/>
          </a:prstGeom>
        </p:spPr>
      </p:pic>
      <p:sp>
        <p:nvSpPr>
          <p:cNvPr id="4" name="Oval 3"/>
          <p:cNvSpPr/>
          <p:nvPr/>
        </p:nvSpPr>
        <p:spPr>
          <a:xfrm>
            <a:off x="6993171" y="2107096"/>
            <a:ext cx="2337684" cy="1570383"/>
          </a:xfrm>
          <a:prstGeom prst="ellipse">
            <a:avLst/>
          </a:prstGeom>
          <a:solidFill>
            <a:srgbClr val="7030A0">
              <a:alpha val="16000"/>
            </a:srgbClr>
          </a:solid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602424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lstStyle/>
          <a:p>
            <a:r>
              <a:rPr lang="en-US" dirty="0"/>
              <a:t>Spark</a:t>
            </a:r>
          </a:p>
        </p:txBody>
      </p:sp>
      <p:sp>
        <p:nvSpPr>
          <p:cNvPr id="3" name="Content Placeholder 2"/>
          <p:cNvSpPr>
            <a:spLocks noGrp="1"/>
          </p:cNvSpPr>
          <p:nvPr>
            <p:ph idx="1"/>
          </p:nvPr>
        </p:nvSpPr>
        <p:spPr/>
        <p:txBody>
          <a:bodyPr>
            <a:normAutofit/>
          </a:bodyPr>
          <a:lstStyle/>
          <a:p>
            <a:r>
              <a:rPr lang="en-US" sz="2470" dirty="0"/>
              <a:t>Apache Spark is an open source cluster computing framework for data analytics </a:t>
            </a:r>
          </a:p>
          <a:p>
            <a:r>
              <a:rPr lang="en-US" sz="2470" dirty="0"/>
              <a:t>Spark supports in-memory cluster computing and promises to be faster than </a:t>
            </a:r>
            <a:r>
              <a:rPr lang="en-US" sz="2470" dirty="0" err="1"/>
              <a:t>Hadoop</a:t>
            </a:r>
            <a:r>
              <a:rPr lang="en-US" sz="2470" dirty="0"/>
              <a:t>.</a:t>
            </a:r>
          </a:p>
          <a:p>
            <a:r>
              <a:rPr lang="en-US" sz="2470" dirty="0"/>
              <a:t>Spark allows real-time, batch and interactive </a:t>
            </a:r>
            <a:r>
              <a:rPr lang="en-US" sz="2470" dirty="0">
                <a:solidFill>
                  <a:srgbClr val="FF0000"/>
                </a:solidFill>
              </a:rPr>
              <a:t>queries</a:t>
            </a:r>
            <a:r>
              <a:rPr lang="en-US" sz="2470" dirty="0"/>
              <a:t> and provides APIs for </a:t>
            </a:r>
            <a:r>
              <a:rPr lang="en-US" sz="2470" dirty="0" err="1"/>
              <a:t>Scala</a:t>
            </a:r>
            <a:r>
              <a:rPr lang="en-US" sz="2470" dirty="0"/>
              <a:t>, Java and Python languages.</a:t>
            </a:r>
          </a:p>
        </p:txBody>
      </p:sp>
      <p:pic>
        <p:nvPicPr>
          <p:cNvPr id="1026" name="Picture 2"/>
          <p:cNvPicPr>
            <a:picLocks noChangeAspect="1" noChangeArrowheads="1"/>
          </p:cNvPicPr>
          <p:nvPr/>
        </p:nvPicPr>
        <p:blipFill>
          <a:blip r:embed="rId2" cstate="print"/>
          <a:srcRect/>
          <a:stretch>
            <a:fillRect/>
          </a:stretch>
        </p:blipFill>
        <p:spPr bwMode="auto">
          <a:xfrm>
            <a:off x="2935941" y="4168588"/>
            <a:ext cx="6478506" cy="2286000"/>
          </a:xfrm>
          <a:prstGeom prst="rect">
            <a:avLst/>
          </a:prstGeom>
          <a:noFill/>
          <a:ln w="9525">
            <a:noFill/>
            <a:miter lim="800000"/>
            <a:headEnd/>
            <a:tailEnd/>
          </a:ln>
        </p:spPr>
      </p:pic>
    </p:spTree>
    <p:extLst>
      <p:ext uri="{BB962C8B-B14F-4D97-AF65-F5344CB8AC3E}">
        <p14:creationId xmlns:p14="http://schemas.microsoft.com/office/powerpoint/2010/main" val="29995520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normAutofit/>
          </a:bodyPr>
          <a:lstStyle/>
          <a:p>
            <a:r>
              <a:rPr lang="en-US" dirty="0">
                <a:latin typeface="Arial" panose="020B0604020202020204" pitchFamily="34" charset="0"/>
              </a:rPr>
              <a:t>Big Data </a:t>
            </a:r>
            <a:r>
              <a:rPr lang="x-none" altLang="en-US" dirty="0">
                <a:latin typeface="Arial" panose="020B0604020202020204" pitchFamily="34" charset="0"/>
              </a:rPr>
              <a:t>B</a:t>
            </a:r>
            <a:r>
              <a:rPr lang="en-US" dirty="0">
                <a:latin typeface="Arial" panose="020B0604020202020204" pitchFamily="34" charset="0"/>
              </a:rPr>
              <a:t>atch </a:t>
            </a:r>
            <a:r>
              <a:rPr lang="x-none" altLang="en-US" dirty="0">
                <a:latin typeface="Arial" panose="020B0604020202020204" pitchFamily="34" charset="0"/>
              </a:rPr>
              <a:t>P</a:t>
            </a:r>
            <a:r>
              <a:rPr lang="en-US" dirty="0">
                <a:latin typeface="Arial" panose="020B0604020202020204" pitchFamily="34" charset="0"/>
              </a:rPr>
              <a:t>rocessing </a:t>
            </a:r>
            <a:r>
              <a:rPr lang="x-none" altLang="en-US" dirty="0">
                <a:latin typeface="Arial" panose="020B0604020202020204" pitchFamily="34" charset="0"/>
              </a:rPr>
              <a:t>T</a:t>
            </a:r>
            <a:r>
              <a:rPr lang="en-US" dirty="0">
                <a:latin typeface="Arial" panose="020B0604020202020204" pitchFamily="34" charset="0"/>
              </a:rPr>
              <a:t>ool</a:t>
            </a:r>
            <a:r>
              <a:rPr lang="x-none" altLang="en-US" dirty="0">
                <a:latin typeface="Arial" panose="020B0604020202020204" pitchFamily="34" charset="0"/>
              </a:rPr>
              <a:t>s</a:t>
            </a:r>
          </a:p>
        </p:txBody>
      </p:sp>
      <p:pic>
        <p:nvPicPr>
          <p:cNvPr id="6" name="Picture 5" descr="Screenshot from 2019-08-14 12-18-48"/>
          <p:cNvPicPr>
            <a:picLocks noChangeAspect="1"/>
          </p:cNvPicPr>
          <p:nvPr/>
        </p:nvPicPr>
        <p:blipFill>
          <a:blip r:embed="rId3"/>
          <a:stretch>
            <a:fillRect/>
          </a:stretch>
        </p:blipFill>
        <p:spPr>
          <a:xfrm>
            <a:off x="1130935" y="1705610"/>
            <a:ext cx="10057765" cy="4167505"/>
          </a:xfrm>
          <a:prstGeom prst="rect">
            <a:avLst/>
          </a:prstGeom>
        </p:spPr>
      </p:pic>
      <p:sp>
        <p:nvSpPr>
          <p:cNvPr id="4" name="Oval 3"/>
          <p:cNvSpPr/>
          <p:nvPr/>
        </p:nvSpPr>
        <p:spPr>
          <a:xfrm>
            <a:off x="5518204" y="2067339"/>
            <a:ext cx="2337684" cy="1570383"/>
          </a:xfrm>
          <a:prstGeom prst="ellipse">
            <a:avLst/>
          </a:prstGeom>
          <a:solidFill>
            <a:srgbClr val="7030A0">
              <a:alpha val="16000"/>
            </a:srgbClr>
          </a:solid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325379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rPr lang="en-GB" altLang="en-US"/>
              <a:t>Apache Solr</a:t>
            </a:r>
          </a:p>
        </p:txBody>
      </p:sp>
      <p:pic>
        <p:nvPicPr>
          <p:cNvPr id="8" name="Picture 7" descr="Screenshot from 2019-08-14 16-59-42"/>
          <p:cNvPicPr>
            <a:picLocks noChangeAspect="1"/>
          </p:cNvPicPr>
          <p:nvPr/>
        </p:nvPicPr>
        <p:blipFill>
          <a:blip r:embed="rId2"/>
          <a:stretch>
            <a:fillRect/>
          </a:stretch>
        </p:blipFill>
        <p:spPr>
          <a:xfrm>
            <a:off x="6304915" y="1475105"/>
            <a:ext cx="5887085" cy="4881245"/>
          </a:xfrm>
          <a:prstGeom prst="rect">
            <a:avLst/>
          </a:prstGeom>
        </p:spPr>
      </p:pic>
      <p:sp>
        <p:nvSpPr>
          <p:cNvPr id="9" name="Content Placeholder 8"/>
          <p:cNvSpPr>
            <a:spLocks noGrp="1"/>
          </p:cNvSpPr>
          <p:nvPr>
            <p:ph idx="1"/>
          </p:nvPr>
        </p:nvSpPr>
        <p:spPr>
          <a:xfrm>
            <a:off x="838200" y="1825625"/>
            <a:ext cx="5546090" cy="4351655"/>
          </a:xfrm>
        </p:spPr>
        <p:txBody>
          <a:bodyPr>
            <a:normAutofit/>
          </a:bodyPr>
          <a:lstStyle/>
          <a:p>
            <a:r>
              <a:rPr lang="en-GB" altLang="en-US" sz="2400" dirty="0"/>
              <a:t>Apache </a:t>
            </a:r>
            <a:r>
              <a:rPr lang="en-GB" altLang="en-US" sz="2400" dirty="0" err="1"/>
              <a:t>Solr</a:t>
            </a:r>
            <a:r>
              <a:rPr lang="en-GB" altLang="en-US" sz="2400" dirty="0"/>
              <a:t> is a scalable and open-source </a:t>
            </a:r>
            <a:r>
              <a:rPr lang="en-GB" altLang="en-US" sz="2400" dirty="0">
                <a:solidFill>
                  <a:srgbClr val="FF0000"/>
                </a:solidFill>
              </a:rPr>
              <a:t>framework for searching data</a:t>
            </a:r>
            <a:r>
              <a:rPr lang="en-GB" altLang="en-US" sz="2400" dirty="0"/>
              <a:t>. </a:t>
            </a:r>
          </a:p>
          <a:p>
            <a:r>
              <a:rPr lang="en-GB" altLang="en-US" sz="2400" dirty="0" err="1"/>
              <a:t>Solr</a:t>
            </a:r>
            <a:r>
              <a:rPr lang="en-GB" altLang="en-US" sz="2400" dirty="0"/>
              <a:t> is built on Apache Lucene, which is an open source library for indexing and search. </a:t>
            </a:r>
          </a:p>
          <a:p>
            <a:r>
              <a:rPr lang="en-GB" altLang="en-US" sz="2400" dirty="0"/>
              <a:t>To enable searching of documents, </a:t>
            </a:r>
            <a:r>
              <a:rPr lang="en-GB" altLang="en-US" sz="2400" dirty="0" err="1"/>
              <a:t>Solr</a:t>
            </a:r>
            <a:r>
              <a:rPr lang="en-GB" altLang="en-US" sz="2400" dirty="0"/>
              <a:t> creates an index of the documents. </a:t>
            </a:r>
          </a:p>
          <a:p>
            <a:r>
              <a:rPr lang="en-GB" altLang="en-US" sz="2400" dirty="0" err="1"/>
              <a:t>Solr</a:t>
            </a:r>
            <a:r>
              <a:rPr lang="en-GB" altLang="en-US" sz="2400" dirty="0"/>
              <a:t> can index documents in XML, JSON, CSV and binary formats. </a:t>
            </a:r>
          </a:p>
          <a:p>
            <a:r>
              <a:rPr lang="en-GB" altLang="en-US" sz="2400" dirty="0" err="1"/>
              <a:t>Solr</a:t>
            </a:r>
            <a:r>
              <a:rPr lang="en-GB" altLang="en-US" sz="2400" dirty="0"/>
              <a:t> provides a REST-like web service that can be used for indexing and querying.</a:t>
            </a:r>
          </a:p>
        </p:txBody>
      </p:sp>
    </p:spTree>
    <p:extLst>
      <p:ext uri="{BB962C8B-B14F-4D97-AF65-F5344CB8AC3E}">
        <p14:creationId xmlns:p14="http://schemas.microsoft.com/office/powerpoint/2010/main" val="7371344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normAutofit/>
          </a:bodyPr>
          <a:lstStyle/>
          <a:p>
            <a:r>
              <a:rPr lang="en-US" dirty="0">
                <a:latin typeface="Arial" panose="020B0604020202020204" pitchFamily="34" charset="0"/>
              </a:rPr>
              <a:t>Big Data </a:t>
            </a:r>
            <a:r>
              <a:rPr lang="x-none" altLang="en-US" dirty="0">
                <a:latin typeface="Arial" panose="020B0604020202020204" pitchFamily="34" charset="0"/>
              </a:rPr>
              <a:t>B</a:t>
            </a:r>
            <a:r>
              <a:rPr lang="en-US" dirty="0">
                <a:latin typeface="Arial" panose="020B0604020202020204" pitchFamily="34" charset="0"/>
              </a:rPr>
              <a:t>atch </a:t>
            </a:r>
            <a:r>
              <a:rPr lang="x-none" altLang="en-US" dirty="0">
                <a:latin typeface="Arial" panose="020B0604020202020204" pitchFamily="34" charset="0"/>
              </a:rPr>
              <a:t>P</a:t>
            </a:r>
            <a:r>
              <a:rPr lang="en-US" dirty="0">
                <a:latin typeface="Arial" panose="020B0604020202020204" pitchFamily="34" charset="0"/>
              </a:rPr>
              <a:t>rocessing </a:t>
            </a:r>
            <a:r>
              <a:rPr lang="x-none" altLang="en-US" dirty="0">
                <a:latin typeface="Arial" panose="020B0604020202020204" pitchFamily="34" charset="0"/>
              </a:rPr>
              <a:t>T</a:t>
            </a:r>
            <a:r>
              <a:rPr lang="en-US" dirty="0">
                <a:latin typeface="Arial" panose="020B0604020202020204" pitchFamily="34" charset="0"/>
              </a:rPr>
              <a:t>ool</a:t>
            </a:r>
            <a:r>
              <a:rPr lang="x-none" altLang="en-US" dirty="0">
                <a:latin typeface="Arial" panose="020B0604020202020204" pitchFamily="34" charset="0"/>
              </a:rPr>
              <a:t>s</a:t>
            </a:r>
          </a:p>
        </p:txBody>
      </p:sp>
      <p:pic>
        <p:nvPicPr>
          <p:cNvPr id="6" name="Picture 5" descr="Screenshot from 2019-08-14 12-18-48"/>
          <p:cNvPicPr>
            <a:picLocks noChangeAspect="1"/>
          </p:cNvPicPr>
          <p:nvPr/>
        </p:nvPicPr>
        <p:blipFill>
          <a:blip r:embed="rId3"/>
          <a:stretch>
            <a:fillRect/>
          </a:stretch>
        </p:blipFill>
        <p:spPr>
          <a:xfrm>
            <a:off x="1130935" y="1705610"/>
            <a:ext cx="10057765" cy="4167505"/>
          </a:xfrm>
          <a:prstGeom prst="rect">
            <a:avLst/>
          </a:prstGeom>
        </p:spPr>
      </p:pic>
    </p:spTree>
    <p:extLst>
      <p:ext uri="{BB962C8B-B14F-4D97-AF65-F5344CB8AC3E}">
        <p14:creationId xmlns:p14="http://schemas.microsoft.com/office/powerpoint/2010/main" val="3028275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6957</TotalTime>
  <Words>4391</Words>
  <Application>Microsoft Office PowerPoint</Application>
  <PresentationFormat>Custom</PresentationFormat>
  <Paragraphs>399</Paragraphs>
  <Slides>99</Slides>
  <Notes>16</Notes>
  <HiddenSlides>0</HiddenSlides>
  <MMClips>0</MMClips>
  <ScaleCrop>false</ScaleCrop>
  <HeadingPairs>
    <vt:vector size="4" baseType="variant">
      <vt:variant>
        <vt:lpstr>Theme</vt:lpstr>
      </vt:variant>
      <vt:variant>
        <vt:i4>1</vt:i4>
      </vt:variant>
      <vt:variant>
        <vt:lpstr>Slide Titles</vt:lpstr>
      </vt:variant>
      <vt:variant>
        <vt:i4>99</vt:i4>
      </vt:variant>
    </vt:vector>
  </HeadingPairs>
  <TitlesOfParts>
    <vt:vector size="100" baseType="lpstr">
      <vt:lpstr>Office Theme</vt:lpstr>
      <vt:lpstr>Core Cloud Service Categories</vt:lpstr>
      <vt:lpstr>PowerPoint Presentation</vt:lpstr>
      <vt:lpstr>Outline</vt:lpstr>
      <vt:lpstr> What is Analytics?</vt:lpstr>
      <vt:lpstr>The Seven Giants</vt:lpstr>
      <vt:lpstr>Mapping between types of analytics and computational tasks or ‘giants’</vt:lpstr>
      <vt:lpstr>Types of Analytics</vt:lpstr>
      <vt:lpstr>Types of Analytics</vt:lpstr>
      <vt:lpstr> What is Big Data?</vt:lpstr>
      <vt:lpstr>Big Data Analytics</vt:lpstr>
      <vt:lpstr>Big Data Examples</vt:lpstr>
      <vt:lpstr> Characteristics of Big Data</vt:lpstr>
      <vt:lpstr>PowerPoint Presentation</vt:lpstr>
      <vt:lpstr> Characteristics of Big Data</vt:lpstr>
      <vt:lpstr> Characteristics of Big Data</vt:lpstr>
      <vt:lpstr> Characteristics of Big Data</vt:lpstr>
      <vt:lpstr> Characteristics of Big Data</vt:lpstr>
      <vt:lpstr>Characteristics of Big Data</vt:lpstr>
      <vt:lpstr> Domain Speciﬁc Examples of Big Data</vt:lpstr>
      <vt:lpstr> Domain Speciﬁc Examples of Big Data</vt:lpstr>
      <vt:lpstr> Domain Speciﬁc Examples of Big Data</vt:lpstr>
      <vt:lpstr> Domain Speciﬁc Examples of Big Data</vt:lpstr>
      <vt:lpstr> Domain Speciﬁc Examples of Big Data</vt:lpstr>
      <vt:lpstr> Domain Speciﬁc Examples of Big Data</vt:lpstr>
      <vt:lpstr> Domain Speciﬁc Examples of Big Data</vt:lpstr>
      <vt:lpstr> Domain Speciﬁc Examples of Big Data</vt:lpstr>
      <vt:lpstr> Domain Speciﬁc Examples of Big Data</vt:lpstr>
      <vt:lpstr>PowerPoint Presentation</vt:lpstr>
      <vt:lpstr> Analytics Flow for Big Data</vt:lpstr>
      <vt:lpstr> Analytics Flow for Big Data</vt:lpstr>
      <vt:lpstr>Analytics Flow for Big Data</vt:lpstr>
      <vt:lpstr> Big Data Stack</vt:lpstr>
      <vt:lpstr> Big Data Stack</vt:lpstr>
      <vt:lpstr> Big Data Stack</vt:lpstr>
      <vt:lpstr> Big Data Stack</vt:lpstr>
      <vt:lpstr> Big Data Stack</vt:lpstr>
      <vt:lpstr> Big Data Stack</vt:lpstr>
      <vt:lpstr> Big Data Stack</vt:lpstr>
      <vt:lpstr> Big Data Stack</vt:lpstr>
      <vt:lpstr> Big Data Stack</vt:lpstr>
      <vt:lpstr> Big Data Stack</vt:lpstr>
      <vt:lpstr> Big Data Stack</vt:lpstr>
      <vt:lpstr> Mapping Analytics Flow to Big Data Stack</vt:lpstr>
      <vt:lpstr> Mapping Analytics Flow to Big Data Stack</vt:lpstr>
      <vt:lpstr> Analytics Patterns</vt:lpstr>
      <vt:lpstr> Analytics Patterns</vt:lpstr>
      <vt:lpstr> Analytics Patterns</vt:lpstr>
      <vt:lpstr> Analytics Patterns</vt:lpstr>
      <vt:lpstr>Mapping of blocks in analytics patterns to AWS services</vt:lpstr>
      <vt:lpstr>Mapping of blocks in analytics patterns to AWS services</vt:lpstr>
      <vt:lpstr>PowerPoint Presentation</vt:lpstr>
      <vt:lpstr>Outline</vt:lpstr>
      <vt:lpstr>PowerPoint Presentation</vt:lpstr>
      <vt:lpstr>Amazon Kinesis</vt:lpstr>
      <vt:lpstr>Amazon Kinesis</vt:lpstr>
      <vt:lpstr>Kinesis Data Streams</vt:lpstr>
      <vt:lpstr>Kinesis Firehose Delivery Streams</vt:lpstr>
      <vt:lpstr>Kinesis Analytics</vt:lpstr>
      <vt:lpstr>Kinesis Video Streams</vt:lpstr>
      <vt:lpstr>AWS IoT</vt:lpstr>
      <vt:lpstr>AWS IoT</vt:lpstr>
      <vt:lpstr>AWS IoT</vt:lpstr>
      <vt:lpstr>AWS IoT</vt:lpstr>
      <vt:lpstr>AWS IoT</vt:lpstr>
      <vt:lpstr>AWS IoT</vt:lpstr>
      <vt:lpstr>AWS IoT Actions</vt:lpstr>
      <vt:lpstr>Example: Air Quality Monitoring Application</vt:lpstr>
      <vt:lpstr>Example: Air Quality Monitoring Application</vt:lpstr>
      <vt:lpstr>Example: Air Quality Monitoring Application</vt:lpstr>
      <vt:lpstr>Example: Air Quality Monitoring Application</vt:lpstr>
      <vt:lpstr>PowerPoint Presentation</vt:lpstr>
      <vt:lpstr>Outline</vt:lpstr>
      <vt:lpstr> Amazon Elastic MapReduce (EMR)</vt:lpstr>
      <vt:lpstr>Big Data Batch Processing Tools</vt:lpstr>
      <vt:lpstr>Big Data Batch Processing Tools</vt:lpstr>
      <vt:lpstr>HDFS</vt:lpstr>
      <vt:lpstr>Big Data Batch Processing Tools</vt:lpstr>
      <vt:lpstr>MapReduce 2.0 - YARN</vt:lpstr>
      <vt:lpstr>YARN</vt:lpstr>
      <vt:lpstr>YARN Components</vt:lpstr>
      <vt:lpstr>YARN Components</vt:lpstr>
      <vt:lpstr>YARN and MapReduce (MR2)</vt:lpstr>
      <vt:lpstr>Big Data Batch Processing Tools</vt:lpstr>
      <vt:lpstr>MapReduce</vt:lpstr>
      <vt:lpstr> Numerical Summarization</vt:lpstr>
      <vt:lpstr> Top-N</vt:lpstr>
      <vt:lpstr>Filter</vt:lpstr>
      <vt:lpstr>Distinct</vt:lpstr>
      <vt:lpstr>Binning</vt:lpstr>
      <vt:lpstr>Sorting</vt:lpstr>
      <vt:lpstr>Big Data Batch Processing Tools</vt:lpstr>
      <vt:lpstr>Pig</vt:lpstr>
      <vt:lpstr>Big Data Batch Processing Tools</vt:lpstr>
      <vt:lpstr>Apache Oozie</vt:lpstr>
      <vt:lpstr>Big Data Batch Processing Tools</vt:lpstr>
      <vt:lpstr>Spark</vt:lpstr>
      <vt:lpstr>Big Data Batch Processing Tools</vt:lpstr>
      <vt:lpstr>Apache Solr</vt:lpstr>
      <vt:lpstr>Big Data Batch Processing Tools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RainClasroom test</dc:title>
  <dc:creator>Joanna Siebert</dc:creator>
  <cp:lastModifiedBy>lenovo</cp:lastModifiedBy>
  <cp:revision>434</cp:revision>
  <cp:lastPrinted>2023-11-01T03:49:37Z</cp:lastPrinted>
  <dcterms:created xsi:type="dcterms:W3CDTF">2020-03-15T08:11:10Z</dcterms:created>
  <dcterms:modified xsi:type="dcterms:W3CDTF">2023-12-22T08:45:27Z</dcterms:modified>
</cp:coreProperties>
</file>